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92" r:id="rId5"/>
    <p:sldId id="299" r:id="rId6"/>
    <p:sldId id="269" r:id="rId7"/>
    <p:sldId id="302" r:id="rId8"/>
    <p:sldId id="4014" r:id="rId9"/>
    <p:sldId id="4015" r:id="rId10"/>
    <p:sldId id="4016" r:id="rId11"/>
    <p:sldId id="4017" r:id="rId12"/>
    <p:sldId id="4018" r:id="rId13"/>
    <p:sldId id="4019" r:id="rId14"/>
    <p:sldId id="4020" r:id="rId15"/>
    <p:sldId id="2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BDD6AB-D220-3542-9196-D6AD5DCEFD02}">
          <p14:sldIdLst>
            <p14:sldId id="292"/>
            <p14:sldId id="299"/>
            <p14:sldId id="269"/>
            <p14:sldId id="302"/>
            <p14:sldId id="4014"/>
            <p14:sldId id="4015"/>
            <p14:sldId id="4016"/>
            <p14:sldId id="4017"/>
            <p14:sldId id="4018"/>
            <p14:sldId id="4019"/>
            <p14:sldId id="4020"/>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C2D8"/>
    <a:srgbClr val="D6E0EB"/>
    <a:srgbClr val="D84400"/>
    <a:srgbClr val="98432A"/>
    <a:srgbClr val="446992"/>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F0D32-0676-4448-8DC8-5BF85E34B50B}" v="10" dt="2025-08-13T15:54:20.326"/>
  </p1510:revLst>
</p1510:revInfo>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8" autoAdjust="0"/>
    <p:restoredTop sz="96327" autoAdjust="0"/>
  </p:normalViewPr>
  <p:slideViewPr>
    <p:cSldViewPr snapToGrid="0" showGuides="1">
      <p:cViewPr varScale="1">
        <p:scale>
          <a:sx n="120" d="100"/>
          <a:sy n="120" d="100"/>
        </p:scale>
        <p:origin x="160" y="36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8/28/25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8/28/25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txBody>
          <a:bodyPr/>
          <a:lstStyle/>
          <a:p>
            <a:endParaRPr lang="en-US"/>
          </a:p>
        </p:txBody>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txBody>
          <a:bodyPr/>
          <a:lstStyle/>
          <a:p>
            <a:endParaRPr lang="en-US"/>
          </a:p>
        </p:txBody>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endParaRPr lang="en-US" altLang="zh-CN" noProof="0" dirty="0"/>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dirty="0"/>
              <a:t>Click to edit Master title style</a:t>
            </a:r>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endParaRPr lang="en-US" altLang="zh-CN"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dirty="0"/>
              <a:t>Click to edit Master title style</a:t>
            </a:r>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dirty="0"/>
              <a:t>Click to edit Master title style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endParaRPr lang="en-US" altLang="zh-CN" noProof="0" dirty="0"/>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dirty="0"/>
              <a:t>Click to edit Master title style</a:t>
            </a:r>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endParaRPr lang="en-US" altLang="zh-CN" noProof="0" dirty="0"/>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dirty="0"/>
              <a:t>Click to edit Master title style</a:t>
            </a:r>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dirty="0"/>
              <a:t>Click to edit Master title style</a:t>
            </a:r>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dirty="0"/>
              <a:t>Click to edit Master title style</a:t>
            </a:r>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dirty="0"/>
              <a:t>Click to edit Master title style</a:t>
            </a:r>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69" r:id="rId4"/>
    <p:sldLayoutId id="2147483655" r:id="rId5"/>
    <p:sldLayoutId id="2147483651" r:id="rId6"/>
    <p:sldLayoutId id="2147483662" r:id="rId7"/>
    <p:sldLayoutId id="2147483673" r:id="rId8"/>
    <p:sldLayoutId id="2147483653" r:id="rId9"/>
    <p:sldLayoutId id="2147483663" r:id="rId10"/>
    <p:sldLayoutId id="2147483665" r:id="rId11"/>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normAutofit/>
          </a:bodyPr>
          <a:lstStyle/>
          <a:p>
            <a:r>
              <a:rPr lang="en-GB" sz="3600" dirty="0"/>
              <a:t>Single Cell Clustering Analysis with Limited Domain Knowledge using scDCC</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normAutofit fontScale="85000" lnSpcReduction="20000"/>
          </a:bodyPr>
          <a:lstStyle/>
          <a:p>
            <a:r>
              <a:rPr lang="en-GB" b="1" dirty="0">
                <a:solidFill>
                  <a:schemeClr val="accent2"/>
                </a:solidFill>
                <a:latin typeface="Posterama" panose="020B0504020200020000" pitchFamily="34" charset="0"/>
                <a:cs typeface="Posterama" panose="020B0504020200020000" pitchFamily="34" charset="0"/>
              </a:rPr>
              <a:t>Name &amp; ID</a:t>
            </a:r>
            <a:r>
              <a:rPr lang="en-GB" b="1" dirty="0">
                <a:latin typeface="Posterama" panose="020B0504020200020000" pitchFamily="34" charset="0"/>
                <a:cs typeface="Posterama" panose="020B0504020200020000" pitchFamily="34" charset="0"/>
              </a:rPr>
              <a:t>: </a:t>
            </a:r>
            <a:r>
              <a:rPr lang="en-GB" dirty="0">
                <a:latin typeface="Posterama" panose="020B0504020200020000" pitchFamily="34" charset="0"/>
                <a:cs typeface="Posterama" panose="020B0504020200020000" pitchFamily="34" charset="0"/>
              </a:rPr>
              <a:t>Kashif Moin (14122418)</a:t>
            </a:r>
          </a:p>
          <a:p>
            <a:r>
              <a:rPr lang="en-GB" b="1" dirty="0">
                <a:solidFill>
                  <a:schemeClr val="accent2"/>
                </a:solidFill>
                <a:latin typeface="Posterama" panose="020B0504020200020000" pitchFamily="34" charset="0"/>
                <a:cs typeface="Posterama" panose="020B0504020200020000" pitchFamily="34" charset="0"/>
              </a:rPr>
              <a:t>Course/Degree: </a:t>
            </a:r>
            <a:r>
              <a:rPr lang="en-GB" dirty="0">
                <a:latin typeface="Posterama" panose="020B0504020200020000" pitchFamily="34" charset="0"/>
                <a:cs typeface="Posterama" panose="020B0504020200020000" pitchFamily="34" charset="0"/>
              </a:rPr>
              <a:t>MSc in Advanced Computer Science (Artificial Intelligence)</a:t>
            </a:r>
          </a:p>
          <a:p>
            <a:endParaRPr lang="en-GB" dirty="0">
              <a:latin typeface="Posterama" panose="020B0504020200020000" pitchFamily="34" charset="0"/>
              <a:cs typeface="Posterama" panose="020B0504020200020000" pitchFamily="34" charset="0"/>
            </a:endParaRPr>
          </a:p>
        </p:txBody>
      </p:sp>
      <p:pic>
        <p:nvPicPr>
          <p:cNvPr id="20" name="Picture Placeholder 19">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16665" t="8899" r="15538" b="7773"/>
          <a:stretch>
            <a:fillRect/>
          </a:stretch>
        </p:blipFill>
        <p:spPr>
          <a:xfrm>
            <a:off x="6766560" y="849440"/>
            <a:ext cx="4413898" cy="5076000"/>
          </a:xfrm>
        </p:spPr>
      </p:pic>
      <p:pic>
        <p:nvPicPr>
          <p:cNvPr id="1026" name="Picture 2">
            <a:extLst>
              <a:ext uri="{FF2B5EF4-FFF2-40B4-BE49-F238E27FC236}">
                <a16:creationId xmlns:a16="http://schemas.microsoft.com/office/drawing/2014/main" id="{7DD8BB0F-FBA0-0BF9-ED70-F6A464D6AE44}"/>
              </a:ext>
            </a:extLst>
          </p:cNvPr>
          <p:cNvPicPr>
            <a:picLocks noChangeAspect="1" noChangeArrowheads="1"/>
          </p:cNvPicPr>
          <p:nvPr/>
        </p:nvPicPr>
        <p:blipFill>
          <a:blip r:embed="rId4"/>
          <a:srcRect/>
          <a:stretch/>
        </p:blipFill>
        <p:spPr bwMode="auto">
          <a:xfrm>
            <a:off x="325099" y="302129"/>
            <a:ext cx="2020663" cy="858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C4ED7-C3FC-9D8B-4A5B-B705F2BA2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68574-1971-ED8C-1BEC-6B954F5B0BBD}"/>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Lessons Learnt &amp; Future Applications</a:t>
            </a:r>
          </a:p>
        </p:txBody>
      </p:sp>
      <p:sp>
        <p:nvSpPr>
          <p:cNvPr id="6" name="Title 1">
            <a:extLst>
              <a:ext uri="{FF2B5EF4-FFF2-40B4-BE49-F238E27FC236}">
                <a16:creationId xmlns:a16="http://schemas.microsoft.com/office/drawing/2014/main" id="{FBBC37AC-ED23-5809-EB07-85BD42D7975F}"/>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described are the key lessons learnt and identified the future applications that could be applied in extension to this clustering experiment</a:t>
            </a:r>
          </a:p>
        </p:txBody>
      </p:sp>
      <p:sp>
        <p:nvSpPr>
          <p:cNvPr id="13" name="Square">
            <a:extLst>
              <a:ext uri="{FF2B5EF4-FFF2-40B4-BE49-F238E27FC236}">
                <a16:creationId xmlns:a16="http://schemas.microsoft.com/office/drawing/2014/main" id="{BFECD820-7CA9-AA40-0A08-E450DDA9B637}"/>
              </a:ext>
            </a:extLst>
          </p:cNvPr>
          <p:cNvSpPr/>
          <p:nvPr/>
        </p:nvSpPr>
        <p:spPr>
          <a:xfrm>
            <a:off x="3020728" y="2552271"/>
            <a:ext cx="547257" cy="547257"/>
          </a:xfrm>
          <a:prstGeom prst="rect">
            <a:avLst/>
          </a:prstGeom>
          <a:solidFill>
            <a:schemeClr val="accent1"/>
          </a:solidFill>
          <a:ln w="12700" cap="flat">
            <a:noFill/>
            <a:miter lim="400000"/>
          </a:ln>
          <a:effectLst/>
        </p:spPr>
        <p:txBody>
          <a:bodyPr wrap="square" lIns="0" tIns="0" rIns="0" bIns="0" numCol="1" anchor="ctr">
            <a:noAutofit/>
          </a:bodyPr>
          <a:lstStyle/>
          <a:p>
            <a:pPr algn="ctr"/>
            <a:r>
              <a:rPr lang="en-GB" sz="2800" b="1" i="1" dirty="0">
                <a:solidFill>
                  <a:schemeClr val="bg1"/>
                </a:solidFill>
                <a:latin typeface="Posterama" panose="020B0504020200020000" pitchFamily="34" charset="0"/>
                <a:cs typeface="Posterama" panose="020B0504020200020000" pitchFamily="34" charset="0"/>
              </a:rPr>
              <a:t>1</a:t>
            </a:r>
          </a:p>
        </p:txBody>
      </p:sp>
      <p:sp>
        <p:nvSpPr>
          <p:cNvPr id="14" name="Square">
            <a:extLst>
              <a:ext uri="{FF2B5EF4-FFF2-40B4-BE49-F238E27FC236}">
                <a16:creationId xmlns:a16="http://schemas.microsoft.com/office/drawing/2014/main" id="{ADF2B433-3849-1FF1-57F2-F7098AC89F96}"/>
              </a:ext>
            </a:extLst>
          </p:cNvPr>
          <p:cNvSpPr/>
          <p:nvPr/>
        </p:nvSpPr>
        <p:spPr>
          <a:xfrm>
            <a:off x="3020728" y="5388001"/>
            <a:ext cx="547257" cy="547258"/>
          </a:xfrm>
          <a:prstGeom prst="rect">
            <a:avLst/>
          </a:prstGeom>
          <a:solidFill>
            <a:schemeClr val="accent3"/>
          </a:solidFill>
          <a:ln w="12700" cap="flat">
            <a:noFill/>
            <a:miter lim="400000"/>
          </a:ln>
          <a:effectLst/>
        </p:spPr>
        <p:txBody>
          <a:bodyPr wrap="square" lIns="0" tIns="0" rIns="0" bIns="0" numCol="1" anchor="ctr">
            <a:noAutofit/>
          </a:bodyPr>
          <a:lstStyle/>
          <a:p>
            <a:pPr algn="ctr"/>
            <a:r>
              <a:rPr lang="en-GB" sz="2800" b="1" i="1" dirty="0">
                <a:solidFill>
                  <a:schemeClr val="bg1"/>
                </a:solidFill>
                <a:latin typeface="Posterama" panose="020B0504020200020000" pitchFamily="34" charset="0"/>
                <a:cs typeface="Posterama" panose="020B0504020200020000" pitchFamily="34" charset="0"/>
              </a:rPr>
              <a:t>3</a:t>
            </a:r>
          </a:p>
        </p:txBody>
      </p:sp>
      <p:sp>
        <p:nvSpPr>
          <p:cNvPr id="15" name="Square">
            <a:extLst>
              <a:ext uri="{FF2B5EF4-FFF2-40B4-BE49-F238E27FC236}">
                <a16:creationId xmlns:a16="http://schemas.microsoft.com/office/drawing/2014/main" id="{0F27A3AA-DED9-619E-E5F6-1B8DE39798B1}"/>
              </a:ext>
            </a:extLst>
          </p:cNvPr>
          <p:cNvSpPr/>
          <p:nvPr/>
        </p:nvSpPr>
        <p:spPr>
          <a:xfrm>
            <a:off x="3020728" y="3935347"/>
            <a:ext cx="547257" cy="547258"/>
          </a:xfrm>
          <a:prstGeom prst="rect">
            <a:avLst/>
          </a:prstGeom>
          <a:solidFill>
            <a:schemeClr val="accent2"/>
          </a:solidFill>
          <a:ln w="12700" cap="flat">
            <a:noFill/>
            <a:miter lim="400000"/>
          </a:ln>
          <a:effectLst/>
        </p:spPr>
        <p:txBody>
          <a:bodyPr wrap="square" lIns="0" tIns="0" rIns="0" bIns="0" numCol="1" anchor="ctr">
            <a:noAutofit/>
          </a:bodyPr>
          <a:lstStyle/>
          <a:p>
            <a:pPr algn="ctr"/>
            <a:r>
              <a:rPr lang="en-GB" sz="2800" b="1" i="1" dirty="0">
                <a:solidFill>
                  <a:schemeClr val="bg1"/>
                </a:solidFill>
                <a:latin typeface="Posterama" panose="020B0504020200020000" pitchFamily="34" charset="0"/>
                <a:cs typeface="Posterama" panose="020B0504020200020000" pitchFamily="34" charset="0"/>
              </a:rPr>
              <a:t>2</a:t>
            </a:r>
          </a:p>
        </p:txBody>
      </p:sp>
      <p:grpSp>
        <p:nvGrpSpPr>
          <p:cNvPr id="33" name="Group 32">
            <a:extLst>
              <a:ext uri="{FF2B5EF4-FFF2-40B4-BE49-F238E27FC236}">
                <a16:creationId xmlns:a16="http://schemas.microsoft.com/office/drawing/2014/main" id="{C507107F-870D-F480-3B62-EF42F14D9BDE}"/>
              </a:ext>
            </a:extLst>
          </p:cNvPr>
          <p:cNvGrpSpPr/>
          <p:nvPr/>
        </p:nvGrpSpPr>
        <p:grpSpPr>
          <a:xfrm>
            <a:off x="735495" y="2792895"/>
            <a:ext cx="2069257" cy="3657601"/>
            <a:chOff x="735495" y="2440557"/>
            <a:chExt cx="2069257" cy="4112206"/>
          </a:xfrm>
        </p:grpSpPr>
        <p:sp>
          <p:nvSpPr>
            <p:cNvPr id="16" name="Rectangle">
              <a:extLst>
                <a:ext uri="{FF2B5EF4-FFF2-40B4-BE49-F238E27FC236}">
                  <a16:creationId xmlns:a16="http://schemas.microsoft.com/office/drawing/2014/main" id="{2B98AD47-634B-2B10-2C5D-E11FA2042970}"/>
                </a:ext>
              </a:extLst>
            </p:cNvPr>
            <p:cNvSpPr/>
            <p:nvPr/>
          </p:nvSpPr>
          <p:spPr>
            <a:xfrm rot="18300000">
              <a:off x="2330902" y="2859677"/>
              <a:ext cx="892970" cy="54730"/>
            </a:xfrm>
            <a:prstGeom prst="rect">
              <a:avLst/>
            </a:prstGeom>
            <a:solidFill>
              <a:schemeClr val="bg1">
                <a:lumMod val="50000"/>
              </a:schemeClr>
            </a:solidFill>
            <a:ln w="12700" cap="flat">
              <a:noFill/>
              <a:miter lim="400000"/>
            </a:ln>
            <a:effectLst/>
          </p:spPr>
          <p:txBody>
            <a:bodyPr wrap="square" lIns="0" tIns="0" rIns="0" bIns="0" numCol="1" anchor="t">
              <a:noAutofit/>
            </a:bodyPr>
            <a:lstStyle/>
            <a:p>
              <a:endParaRPr lang="en-GB" sz="2532" dirty="0">
                <a:latin typeface="Posterama" panose="020B0504020200020000" pitchFamily="34" charset="0"/>
                <a:cs typeface="Posterama" panose="020B0504020200020000" pitchFamily="34" charset="0"/>
              </a:endParaRPr>
            </a:p>
          </p:txBody>
        </p:sp>
        <p:sp>
          <p:nvSpPr>
            <p:cNvPr id="17" name="Shape">
              <a:extLst>
                <a:ext uri="{FF2B5EF4-FFF2-40B4-BE49-F238E27FC236}">
                  <a16:creationId xmlns:a16="http://schemas.microsoft.com/office/drawing/2014/main" id="{12BE3533-9848-21D7-272D-8D77A0A9A3ED}"/>
                </a:ext>
              </a:extLst>
            </p:cNvPr>
            <p:cNvSpPr/>
            <p:nvPr/>
          </p:nvSpPr>
          <p:spPr>
            <a:xfrm>
              <a:off x="735495" y="2525191"/>
              <a:ext cx="1933335" cy="4027572"/>
            </a:xfrm>
            <a:custGeom>
              <a:avLst/>
              <a:gdLst/>
              <a:ahLst/>
              <a:cxnLst>
                <a:cxn ang="0">
                  <a:pos x="wd2" y="hd2"/>
                </a:cxn>
                <a:cxn ang="5400000">
                  <a:pos x="wd2" y="hd2"/>
                </a:cxn>
                <a:cxn ang="10800000">
                  <a:pos x="wd2" y="hd2"/>
                </a:cxn>
                <a:cxn ang="16200000">
                  <a:pos x="wd2" y="hd2"/>
                </a:cxn>
              </a:cxnLst>
              <a:rect l="0" t="0"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chemeClr val="bg1">
                <a:lumMod val="75000"/>
              </a:schemeClr>
            </a:solidFill>
            <a:ln w="12700" cap="flat">
              <a:noFill/>
              <a:miter lim="400000"/>
            </a:ln>
            <a:effectLst/>
          </p:spPr>
          <p:txBody>
            <a:bodyPr wrap="square" lIns="0" tIns="0" rIns="0" bIns="0" numCol="1" anchor="ctr">
              <a:noAutofit/>
            </a:bodyPr>
            <a:lstStyle/>
            <a:p>
              <a:endParaRPr lang="en-GB" sz="2532" dirty="0">
                <a:latin typeface="Posterama" panose="020B0504020200020000" pitchFamily="34" charset="0"/>
                <a:cs typeface="Posterama" panose="020B0504020200020000" pitchFamily="34" charset="0"/>
              </a:endParaRPr>
            </a:p>
          </p:txBody>
        </p:sp>
      </p:grpSp>
      <p:sp>
        <p:nvSpPr>
          <p:cNvPr id="22" name="Subtitle 2">
            <a:extLst>
              <a:ext uri="{FF2B5EF4-FFF2-40B4-BE49-F238E27FC236}">
                <a16:creationId xmlns:a16="http://schemas.microsoft.com/office/drawing/2014/main" id="{8226D0C6-7848-45A5-7282-32A803C8BA1B}"/>
              </a:ext>
            </a:extLst>
          </p:cNvPr>
          <p:cNvSpPr txBox="1">
            <a:spLocks/>
          </p:cNvSpPr>
          <p:nvPr/>
        </p:nvSpPr>
        <p:spPr>
          <a:xfrm>
            <a:off x="3828272" y="2523996"/>
            <a:ext cx="3129119" cy="80086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00"/>
              </a:lnSpc>
            </a:pPr>
            <a:r>
              <a:rPr lang="en-GB" sz="1100" dirty="0">
                <a:solidFill>
                  <a:schemeClr val="bg1"/>
                </a:solidFill>
                <a:latin typeface="Posterama" panose="020B0504020200020000" pitchFamily="34" charset="0"/>
                <a:cs typeface="Posterama" panose="020B0504020200020000" pitchFamily="34" charset="0"/>
              </a:rPr>
              <a:t>Semi-supervised clustering with constraints boosts clustering quality, with scDCC consistently outperforming K-means and DEC on </a:t>
            </a:r>
            <a:r>
              <a:rPr lang="en-GB" sz="1100" dirty="0" err="1">
                <a:solidFill>
                  <a:schemeClr val="bg1"/>
                </a:solidFill>
                <a:latin typeface="Posterama" panose="020B0504020200020000" pitchFamily="34" charset="0"/>
                <a:cs typeface="Posterama" panose="020B0504020200020000" pitchFamily="34" charset="0"/>
              </a:rPr>
              <a:t>scRNA-seq</a:t>
            </a:r>
            <a:r>
              <a:rPr lang="en-GB" sz="1100" dirty="0">
                <a:solidFill>
                  <a:schemeClr val="bg1"/>
                </a:solidFill>
                <a:latin typeface="Posterama" panose="020B0504020200020000" pitchFamily="34" charset="0"/>
                <a:cs typeface="Posterama" panose="020B0504020200020000" pitchFamily="34" charset="0"/>
              </a:rPr>
              <a:t> data.</a:t>
            </a:r>
          </a:p>
        </p:txBody>
      </p:sp>
      <p:sp>
        <p:nvSpPr>
          <p:cNvPr id="23" name="TextBox 22">
            <a:extLst>
              <a:ext uri="{FF2B5EF4-FFF2-40B4-BE49-F238E27FC236}">
                <a16:creationId xmlns:a16="http://schemas.microsoft.com/office/drawing/2014/main" id="{C38BE46C-F1EF-2216-F42F-94155E3F4821}"/>
              </a:ext>
            </a:extLst>
          </p:cNvPr>
          <p:cNvSpPr txBox="1"/>
          <p:nvPr/>
        </p:nvSpPr>
        <p:spPr>
          <a:xfrm>
            <a:off x="4265595" y="3996513"/>
            <a:ext cx="1728358" cy="338554"/>
          </a:xfrm>
          <a:prstGeom prst="rect">
            <a:avLst/>
          </a:prstGeom>
          <a:noFill/>
        </p:spPr>
        <p:txBody>
          <a:bodyPr wrap="none" rtlCol="0" anchor="ctr" anchorCtr="0">
            <a:spAutoFit/>
          </a:bodyPr>
          <a:lstStyle/>
          <a:p>
            <a:r>
              <a:rPr lang="en-GB" sz="1600" b="1" dirty="0">
                <a:solidFill>
                  <a:schemeClr val="tx2"/>
                </a:solidFill>
                <a:latin typeface="Posterama" panose="020B0504020200020000" pitchFamily="34" charset="0"/>
                <a:ea typeface="League Spartan" charset="0"/>
                <a:cs typeface="Posterama" panose="020B0504020200020000" pitchFamily="34" charset="0"/>
              </a:rPr>
              <a:t>YOUR TITLE 02</a:t>
            </a:r>
          </a:p>
        </p:txBody>
      </p:sp>
      <p:sp>
        <p:nvSpPr>
          <p:cNvPr id="24" name="Subtitle 2">
            <a:extLst>
              <a:ext uri="{FF2B5EF4-FFF2-40B4-BE49-F238E27FC236}">
                <a16:creationId xmlns:a16="http://schemas.microsoft.com/office/drawing/2014/main" id="{2513B30A-1969-F6E3-76F7-706C6226EEA1}"/>
              </a:ext>
            </a:extLst>
          </p:cNvPr>
          <p:cNvSpPr txBox="1">
            <a:spLocks/>
          </p:cNvSpPr>
          <p:nvPr/>
        </p:nvSpPr>
        <p:spPr>
          <a:xfrm>
            <a:off x="3828272" y="3907072"/>
            <a:ext cx="3129119" cy="60850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00"/>
              </a:lnSpc>
            </a:pPr>
            <a:r>
              <a:rPr lang="en-GB" sz="1100" dirty="0">
                <a:solidFill>
                  <a:schemeClr val="bg1"/>
                </a:solidFill>
                <a:latin typeface="Posterama" panose="020B0504020200020000" pitchFamily="34" charset="0"/>
                <a:cs typeface="Posterama" panose="020B0504020200020000" pitchFamily="34" charset="0"/>
              </a:rPr>
              <a:t>High-quality, marker-based constraints are critical, as they guide clusters to align with known biology and improve interpretability.</a:t>
            </a:r>
          </a:p>
        </p:txBody>
      </p:sp>
      <p:sp>
        <p:nvSpPr>
          <p:cNvPr id="25" name="TextBox 24">
            <a:extLst>
              <a:ext uri="{FF2B5EF4-FFF2-40B4-BE49-F238E27FC236}">
                <a16:creationId xmlns:a16="http://schemas.microsoft.com/office/drawing/2014/main" id="{2AF832A4-7803-D4D4-5A9E-9CA9D33A46F2}"/>
              </a:ext>
            </a:extLst>
          </p:cNvPr>
          <p:cNvSpPr txBox="1"/>
          <p:nvPr/>
        </p:nvSpPr>
        <p:spPr>
          <a:xfrm>
            <a:off x="4265595" y="5449168"/>
            <a:ext cx="1728358" cy="338554"/>
          </a:xfrm>
          <a:prstGeom prst="rect">
            <a:avLst/>
          </a:prstGeom>
          <a:noFill/>
        </p:spPr>
        <p:txBody>
          <a:bodyPr wrap="none" rtlCol="0" anchor="ctr" anchorCtr="0">
            <a:spAutoFit/>
          </a:bodyPr>
          <a:lstStyle/>
          <a:p>
            <a:r>
              <a:rPr lang="en-GB" sz="1600" b="1" dirty="0">
                <a:solidFill>
                  <a:schemeClr val="tx2"/>
                </a:solidFill>
                <a:latin typeface="Posterama" panose="020B0504020200020000" pitchFamily="34" charset="0"/>
                <a:ea typeface="League Spartan" charset="0"/>
                <a:cs typeface="Posterama" panose="020B0504020200020000" pitchFamily="34" charset="0"/>
              </a:rPr>
              <a:t>YOUR TITLE 03</a:t>
            </a:r>
          </a:p>
        </p:txBody>
      </p:sp>
      <p:sp>
        <p:nvSpPr>
          <p:cNvPr id="26" name="Subtitle 2">
            <a:extLst>
              <a:ext uri="{FF2B5EF4-FFF2-40B4-BE49-F238E27FC236}">
                <a16:creationId xmlns:a16="http://schemas.microsoft.com/office/drawing/2014/main" id="{DD176D40-C09B-DEC7-9D78-6DDDDAE24BF2}"/>
              </a:ext>
            </a:extLst>
          </p:cNvPr>
          <p:cNvSpPr txBox="1">
            <a:spLocks/>
          </p:cNvSpPr>
          <p:nvPr/>
        </p:nvSpPr>
        <p:spPr>
          <a:xfrm>
            <a:off x="3828272" y="5359727"/>
            <a:ext cx="3129119" cy="80086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500"/>
              </a:lnSpc>
            </a:pPr>
            <a:r>
              <a:rPr lang="en-GB" sz="1100" dirty="0">
                <a:solidFill>
                  <a:schemeClr val="bg1"/>
                </a:solidFill>
                <a:latin typeface="Posterama" panose="020B0504020200020000" pitchFamily="34" charset="0"/>
                <a:cs typeface="Posterama" panose="020B0504020200020000" pitchFamily="34" charset="0"/>
              </a:rPr>
              <a:t>scDCC is robust across diverse datasets, showing consistent gains even with moderate constraint noise, though performance drops with heavy errors.</a:t>
            </a:r>
          </a:p>
        </p:txBody>
      </p:sp>
      <p:sp>
        <p:nvSpPr>
          <p:cNvPr id="29" name="Triangle 28">
            <a:extLst>
              <a:ext uri="{FF2B5EF4-FFF2-40B4-BE49-F238E27FC236}">
                <a16:creationId xmlns:a16="http://schemas.microsoft.com/office/drawing/2014/main" id="{0E05F36F-44D6-7902-ADDB-AE4B89C06C11}"/>
              </a:ext>
            </a:extLst>
          </p:cNvPr>
          <p:cNvSpPr/>
          <p:nvPr/>
        </p:nvSpPr>
        <p:spPr>
          <a:xfrm rot="5400000">
            <a:off x="5633545" y="4028618"/>
            <a:ext cx="3566265" cy="55702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sterama" panose="020B0504020200020000" pitchFamily="34" charset="0"/>
              <a:cs typeface="Posterama" panose="020B0504020200020000" pitchFamily="34" charset="0"/>
            </a:endParaRPr>
          </a:p>
        </p:txBody>
      </p:sp>
      <p:grpSp>
        <p:nvGrpSpPr>
          <p:cNvPr id="30" name="Group 29">
            <a:extLst>
              <a:ext uri="{FF2B5EF4-FFF2-40B4-BE49-F238E27FC236}">
                <a16:creationId xmlns:a16="http://schemas.microsoft.com/office/drawing/2014/main" id="{D74B3140-EEE5-EF6D-288F-FE8BF6857375}"/>
              </a:ext>
            </a:extLst>
          </p:cNvPr>
          <p:cNvGrpSpPr/>
          <p:nvPr/>
        </p:nvGrpSpPr>
        <p:grpSpPr>
          <a:xfrm>
            <a:off x="8003765" y="2009513"/>
            <a:ext cx="3903313" cy="4348635"/>
            <a:chOff x="497593" y="1363473"/>
            <a:chExt cx="5221719" cy="4484342"/>
          </a:xfrm>
        </p:grpSpPr>
        <p:sp>
          <p:nvSpPr>
            <p:cNvPr id="31" name="Rectangle 30">
              <a:extLst>
                <a:ext uri="{FF2B5EF4-FFF2-40B4-BE49-F238E27FC236}">
                  <a16:creationId xmlns:a16="http://schemas.microsoft.com/office/drawing/2014/main" id="{9AD029B9-D1FF-87E1-940A-380668D9B80A}"/>
                </a:ext>
              </a:extLst>
            </p:cNvPr>
            <p:cNvSpPr/>
            <p:nvPr/>
          </p:nvSpPr>
          <p:spPr bwMode="gray">
            <a:xfrm>
              <a:off x="501649" y="1675385"/>
              <a:ext cx="5217663" cy="4172430"/>
            </a:xfrm>
            <a:prstGeom prst="rect">
              <a:avLst/>
            </a:prstGeom>
            <a:noFill/>
            <a:ln w="19050" algn="ctr">
              <a:solidFill>
                <a:schemeClr val="accent1"/>
              </a:solidFill>
              <a:miter lim="800000"/>
              <a:headEnd/>
              <a:tailEnd/>
            </a:ln>
          </p:spPr>
          <p:txBody>
            <a:bodyPr wrap="square" lIns="91440" tIns="88900" rIns="91440" bIns="88900" rtlCol="0" anchor="ctr"/>
            <a:lstStyle/>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Human-in-the-loop clustering with expert-provided iterative constraints.</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Active learning to automatically query the most informative cell pairs</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Incorporating spatial and temporal information as constraints</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Extending to multi-modal single-cell data (e.g., RNA + ATAC)</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Transfer learning using constraints from existing reference atlases</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Filtering and down-weighting noisy or conflicting constraints</a:t>
              </a:r>
            </a:p>
            <a:p>
              <a:pPr marL="171450" marR="0" lvl="0" indent="-171450" algn="l" defTabSz="914400" rtl="0" eaLnBrk="1" fontAlgn="base" latinLnBrk="0" hangingPunct="1">
                <a:spcBef>
                  <a:spcPts val="600"/>
                </a:spcBef>
                <a:spcAft>
                  <a:spcPts val="1200"/>
                </a:spcAft>
                <a:buClr>
                  <a:srgbClr val="D0D0CE"/>
                </a:buClr>
                <a:buSzPct val="100000"/>
                <a:buFont typeface="Arial" panose="020B0604020202020204" pitchFamily="34" charset="0"/>
                <a:buChar char="•"/>
                <a:tabLst/>
                <a:defRPr/>
              </a:pPr>
              <a:r>
                <a:rPr lang="en-GB" sz="1100" dirty="0">
                  <a:solidFill>
                    <a:schemeClr val="bg1"/>
                  </a:solidFill>
                  <a:latin typeface="Posterama" panose="020B0504020200020000" pitchFamily="34" charset="0"/>
                  <a:cs typeface="Posterama" panose="020B0504020200020000" pitchFamily="34" charset="0"/>
                </a:rPr>
                <a:t>Applying constrained clustering beyond </a:t>
              </a:r>
              <a:r>
                <a:rPr lang="en-GB" sz="1100" dirty="0" err="1">
                  <a:solidFill>
                    <a:schemeClr val="bg1"/>
                  </a:solidFill>
                  <a:latin typeface="Posterama" panose="020B0504020200020000" pitchFamily="34" charset="0"/>
                  <a:cs typeface="Posterama" panose="020B0504020200020000" pitchFamily="34" charset="0"/>
                </a:rPr>
                <a:t>scRNA-seq</a:t>
              </a:r>
              <a:r>
                <a:rPr lang="en-GB" sz="1100" dirty="0">
                  <a:solidFill>
                    <a:schemeClr val="bg1"/>
                  </a:solidFill>
                  <a:latin typeface="Posterama" panose="020B0504020200020000" pitchFamily="34" charset="0"/>
                  <a:cs typeface="Posterama" panose="020B0504020200020000" pitchFamily="34" charset="0"/>
                </a:rPr>
                <a:t> (e.g., metagenomics, pathology)</a:t>
              </a:r>
            </a:p>
          </p:txBody>
        </p:sp>
        <p:sp>
          <p:nvSpPr>
            <p:cNvPr id="32" name="Rectangle 31">
              <a:extLst>
                <a:ext uri="{FF2B5EF4-FFF2-40B4-BE49-F238E27FC236}">
                  <a16:creationId xmlns:a16="http://schemas.microsoft.com/office/drawing/2014/main" id="{8CA7633E-17E6-C833-311D-D7B5EFA0AE30}"/>
                </a:ext>
              </a:extLst>
            </p:cNvPr>
            <p:cNvSpPr/>
            <p:nvPr/>
          </p:nvSpPr>
          <p:spPr bwMode="gray">
            <a:xfrm>
              <a:off x="497593" y="1363473"/>
              <a:ext cx="5221719" cy="229206"/>
            </a:xfrm>
            <a:prstGeom prst="rect">
              <a:avLst/>
            </a:prstGeom>
            <a:solidFill>
              <a:schemeClr val="accent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dirty="0">
                  <a:ln>
                    <a:noFill/>
                  </a:ln>
                  <a:solidFill>
                    <a:schemeClr val="bg1"/>
                  </a:solidFill>
                  <a:effectLst/>
                  <a:uLnTx/>
                  <a:uFillTx/>
                  <a:latin typeface="Posterama" panose="020B0504020200020000" pitchFamily="34" charset="0"/>
                  <a:cs typeface="Posterama" panose="020B0504020200020000" pitchFamily="34" charset="0"/>
                </a:rPr>
                <a:t>Future Applications</a:t>
              </a:r>
            </a:p>
          </p:txBody>
        </p:sp>
      </p:grpSp>
    </p:spTree>
    <p:extLst>
      <p:ext uri="{BB962C8B-B14F-4D97-AF65-F5344CB8AC3E}">
        <p14:creationId xmlns:p14="http://schemas.microsoft.com/office/powerpoint/2010/main" val="199032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3" grpId="0" animBg="1"/>
      <p:bldP spid="14" grpId="0" animBg="1"/>
      <p:bldP spid="15" grpId="0" animBg="1"/>
      <p:bldP spid="22" grpId="0"/>
      <p:bldP spid="24" grpId="0"/>
      <p:bldP spid="26"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D189B-5DA0-9247-4E0B-7713CF76D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13A77-7BAA-7E93-F8A2-03786DC63259}"/>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Conclusion</a:t>
            </a:r>
          </a:p>
        </p:txBody>
      </p:sp>
      <p:sp>
        <p:nvSpPr>
          <p:cNvPr id="6" name="Title 1">
            <a:extLst>
              <a:ext uri="{FF2B5EF4-FFF2-40B4-BE49-F238E27FC236}">
                <a16:creationId xmlns:a16="http://schemas.microsoft.com/office/drawing/2014/main" id="{99EA17A8-5D3A-0487-B53E-57C69F5CAD5F}"/>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are the key takeaways that we captured as part of the clustering experiment</a:t>
            </a:r>
          </a:p>
        </p:txBody>
      </p:sp>
      <p:sp>
        <p:nvSpPr>
          <p:cNvPr id="3" name="Shape 46250">
            <a:extLst>
              <a:ext uri="{FF2B5EF4-FFF2-40B4-BE49-F238E27FC236}">
                <a16:creationId xmlns:a16="http://schemas.microsoft.com/office/drawing/2014/main" id="{0A88DB81-39E5-6D53-4E92-26C9E9D9C3BB}"/>
              </a:ext>
            </a:extLst>
          </p:cNvPr>
          <p:cNvSpPr/>
          <p:nvPr/>
        </p:nvSpPr>
        <p:spPr>
          <a:xfrm>
            <a:off x="7238323" y="1844834"/>
            <a:ext cx="3250623" cy="46761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523" y="10800"/>
                </a:lnTo>
                <a:lnTo>
                  <a:pt x="0" y="21600"/>
                </a:lnTo>
                <a:lnTo>
                  <a:pt x="8079" y="21600"/>
                </a:lnTo>
                <a:lnTo>
                  <a:pt x="21600" y="10800"/>
                </a:lnTo>
                <a:lnTo>
                  <a:pt x="8079" y="0"/>
                </a:lnTo>
                <a:lnTo>
                  <a:pt x="0" y="0"/>
                </a:lnTo>
                <a:close/>
              </a:path>
            </a:pathLst>
          </a:custGeom>
          <a:solidFill>
            <a:srgbClr val="AEC2D8"/>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4" name="Freeform 3">
            <a:extLst>
              <a:ext uri="{FF2B5EF4-FFF2-40B4-BE49-F238E27FC236}">
                <a16:creationId xmlns:a16="http://schemas.microsoft.com/office/drawing/2014/main" id="{563966C3-9371-F879-5C2D-3D8E10C808DC}"/>
              </a:ext>
            </a:extLst>
          </p:cNvPr>
          <p:cNvSpPr/>
          <p:nvPr/>
        </p:nvSpPr>
        <p:spPr>
          <a:xfrm>
            <a:off x="883229" y="4709173"/>
            <a:ext cx="7695117" cy="741518"/>
          </a:xfrm>
          <a:custGeom>
            <a:avLst/>
            <a:gdLst>
              <a:gd name="connsiteX0" fmla="*/ 0 w 16789154"/>
              <a:gd name="connsiteY0" fmla="*/ 0 h 1940525"/>
              <a:gd name="connsiteX1" fmla="*/ 3159006 w 16789154"/>
              <a:gd name="connsiteY1" fmla="*/ 0 h 1940525"/>
              <a:gd name="connsiteX2" fmla="*/ 3159006 w 16789154"/>
              <a:gd name="connsiteY2" fmla="*/ 1 h 1940525"/>
              <a:gd name="connsiteX3" fmla="*/ 16789154 w 16789154"/>
              <a:gd name="connsiteY3" fmla="*/ 1 h 1940525"/>
              <a:gd name="connsiteX4" fmla="*/ 15380704 w 16789154"/>
              <a:gd name="connsiteY4" fmla="*/ 1940525 h 1940525"/>
              <a:gd name="connsiteX5" fmla="*/ 3159006 w 16789154"/>
              <a:gd name="connsiteY5" fmla="*/ 1940525 h 1940525"/>
              <a:gd name="connsiteX6" fmla="*/ 3159006 w 16789154"/>
              <a:gd name="connsiteY6" fmla="*/ 1940522 h 1940525"/>
              <a:gd name="connsiteX7" fmla="*/ 0 w 16789154"/>
              <a:gd name="connsiteY7" fmla="*/ 1940522 h 1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89154" h="1940525">
                <a:moveTo>
                  <a:pt x="0" y="0"/>
                </a:moveTo>
                <a:lnTo>
                  <a:pt x="3159006" y="0"/>
                </a:lnTo>
                <a:lnTo>
                  <a:pt x="3159006" y="1"/>
                </a:lnTo>
                <a:lnTo>
                  <a:pt x="16789154" y="1"/>
                </a:lnTo>
                <a:lnTo>
                  <a:pt x="15380704" y="1940525"/>
                </a:lnTo>
                <a:lnTo>
                  <a:pt x="3159006" y="1940525"/>
                </a:lnTo>
                <a:lnTo>
                  <a:pt x="3159006" y="1940522"/>
                </a:lnTo>
                <a:lnTo>
                  <a:pt x="0" y="1940522"/>
                </a:lnTo>
                <a:close/>
              </a:path>
            </a:pathLst>
          </a:custGeom>
          <a:solidFill>
            <a:schemeClr val="accent4"/>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5" name="Freeform 4">
            <a:extLst>
              <a:ext uri="{FF2B5EF4-FFF2-40B4-BE49-F238E27FC236}">
                <a16:creationId xmlns:a16="http://schemas.microsoft.com/office/drawing/2014/main" id="{2E55DBA3-1F5F-61CE-619C-19CC593DDF2E}"/>
              </a:ext>
            </a:extLst>
          </p:cNvPr>
          <p:cNvSpPr/>
          <p:nvPr/>
        </p:nvSpPr>
        <p:spPr>
          <a:xfrm>
            <a:off x="883228" y="5606203"/>
            <a:ext cx="6914098" cy="741518"/>
          </a:xfrm>
          <a:custGeom>
            <a:avLst/>
            <a:gdLst>
              <a:gd name="connsiteX0" fmla="*/ 0 w 15085132"/>
              <a:gd name="connsiteY0" fmla="*/ 0 h 1940524"/>
              <a:gd name="connsiteX1" fmla="*/ 3159005 w 15085132"/>
              <a:gd name="connsiteY1" fmla="*/ 0 h 1940524"/>
              <a:gd name="connsiteX2" fmla="*/ 3159005 w 15085132"/>
              <a:gd name="connsiteY2" fmla="*/ 2 h 1940524"/>
              <a:gd name="connsiteX3" fmla="*/ 15085132 w 15085132"/>
              <a:gd name="connsiteY3" fmla="*/ 2 h 1940524"/>
              <a:gd name="connsiteX4" fmla="*/ 13676634 w 15085132"/>
              <a:gd name="connsiteY4" fmla="*/ 1940524 h 1940524"/>
              <a:gd name="connsiteX5" fmla="*/ 3159005 w 15085132"/>
              <a:gd name="connsiteY5" fmla="*/ 1940524 h 1940524"/>
              <a:gd name="connsiteX6" fmla="*/ 3159005 w 15085132"/>
              <a:gd name="connsiteY6" fmla="*/ 1940522 h 1940524"/>
              <a:gd name="connsiteX7" fmla="*/ 0 w 15085132"/>
              <a:gd name="connsiteY7" fmla="*/ 1940522 h 194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5132" h="1940524">
                <a:moveTo>
                  <a:pt x="0" y="0"/>
                </a:moveTo>
                <a:lnTo>
                  <a:pt x="3159005" y="0"/>
                </a:lnTo>
                <a:lnTo>
                  <a:pt x="3159005" y="2"/>
                </a:lnTo>
                <a:lnTo>
                  <a:pt x="15085132" y="2"/>
                </a:lnTo>
                <a:lnTo>
                  <a:pt x="13676634" y="1940524"/>
                </a:lnTo>
                <a:lnTo>
                  <a:pt x="3159005" y="1940524"/>
                </a:lnTo>
                <a:lnTo>
                  <a:pt x="3159005" y="1940522"/>
                </a:lnTo>
                <a:lnTo>
                  <a:pt x="0" y="1940522"/>
                </a:lnTo>
                <a:close/>
              </a:path>
            </a:pathLst>
          </a:custGeom>
          <a:solidFill>
            <a:schemeClr val="accent5"/>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7" name="Freeform 6">
            <a:extLst>
              <a:ext uri="{FF2B5EF4-FFF2-40B4-BE49-F238E27FC236}">
                <a16:creationId xmlns:a16="http://schemas.microsoft.com/office/drawing/2014/main" id="{EAEC04A5-4BFE-3FAB-DB8E-04DF5C0EAA63}"/>
              </a:ext>
            </a:extLst>
          </p:cNvPr>
          <p:cNvSpPr/>
          <p:nvPr/>
        </p:nvSpPr>
        <p:spPr>
          <a:xfrm>
            <a:off x="883229" y="3812144"/>
            <a:ext cx="8153104" cy="741518"/>
          </a:xfrm>
          <a:custGeom>
            <a:avLst/>
            <a:gdLst>
              <a:gd name="connsiteX0" fmla="*/ 0 w 17788386"/>
              <a:gd name="connsiteY0" fmla="*/ 0 h 1940523"/>
              <a:gd name="connsiteX1" fmla="*/ 3159006 w 17788386"/>
              <a:gd name="connsiteY1" fmla="*/ 0 h 1940523"/>
              <a:gd name="connsiteX2" fmla="*/ 3159006 w 17788386"/>
              <a:gd name="connsiteY2" fmla="*/ 1 h 1940523"/>
              <a:gd name="connsiteX3" fmla="*/ 17084006 w 17788386"/>
              <a:gd name="connsiteY3" fmla="*/ 1 h 1940523"/>
              <a:gd name="connsiteX4" fmla="*/ 17788386 w 17788386"/>
              <a:gd name="connsiteY4" fmla="*/ 970262 h 1940523"/>
              <a:gd name="connsiteX5" fmla="*/ 17084006 w 17788386"/>
              <a:gd name="connsiteY5" fmla="*/ 1940523 h 1940523"/>
              <a:gd name="connsiteX6" fmla="*/ 3159006 w 17788386"/>
              <a:gd name="connsiteY6" fmla="*/ 1940523 h 1940523"/>
              <a:gd name="connsiteX7" fmla="*/ 3159006 w 17788386"/>
              <a:gd name="connsiteY7" fmla="*/ 1940522 h 1940523"/>
              <a:gd name="connsiteX8" fmla="*/ 0 w 17788386"/>
              <a:gd name="connsiteY8" fmla="*/ 1940522 h 194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8386" h="1940523">
                <a:moveTo>
                  <a:pt x="0" y="0"/>
                </a:moveTo>
                <a:lnTo>
                  <a:pt x="3159006" y="0"/>
                </a:lnTo>
                <a:lnTo>
                  <a:pt x="3159006" y="1"/>
                </a:lnTo>
                <a:lnTo>
                  <a:pt x="17084006" y="1"/>
                </a:lnTo>
                <a:lnTo>
                  <a:pt x="17788386" y="970262"/>
                </a:lnTo>
                <a:lnTo>
                  <a:pt x="17084006" y="1940523"/>
                </a:lnTo>
                <a:lnTo>
                  <a:pt x="3159006" y="1940523"/>
                </a:lnTo>
                <a:lnTo>
                  <a:pt x="3159006" y="1940522"/>
                </a:lnTo>
                <a:lnTo>
                  <a:pt x="0" y="1940522"/>
                </a:lnTo>
                <a:close/>
              </a:path>
            </a:pathLst>
          </a:custGeom>
          <a:solidFill>
            <a:schemeClr val="accent3"/>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8" name="Freeform 7">
            <a:extLst>
              <a:ext uri="{FF2B5EF4-FFF2-40B4-BE49-F238E27FC236}">
                <a16:creationId xmlns:a16="http://schemas.microsoft.com/office/drawing/2014/main" id="{28F4217D-85CB-061A-FC05-23886576C358}"/>
              </a:ext>
            </a:extLst>
          </p:cNvPr>
          <p:cNvSpPr/>
          <p:nvPr/>
        </p:nvSpPr>
        <p:spPr>
          <a:xfrm>
            <a:off x="883229" y="2915114"/>
            <a:ext cx="7695117" cy="741518"/>
          </a:xfrm>
          <a:custGeom>
            <a:avLst/>
            <a:gdLst>
              <a:gd name="connsiteX0" fmla="*/ 0 w 16789154"/>
              <a:gd name="connsiteY0" fmla="*/ 0 h 1940524"/>
              <a:gd name="connsiteX1" fmla="*/ 3159006 w 16789154"/>
              <a:gd name="connsiteY1" fmla="*/ 0 h 1940524"/>
              <a:gd name="connsiteX2" fmla="*/ 15380704 w 16789154"/>
              <a:gd name="connsiteY2" fmla="*/ 0 h 1940524"/>
              <a:gd name="connsiteX3" fmla="*/ 16789154 w 16789154"/>
              <a:gd name="connsiteY3" fmla="*/ 1940524 h 1940524"/>
              <a:gd name="connsiteX4" fmla="*/ 3159006 w 16789154"/>
              <a:gd name="connsiteY4" fmla="*/ 1940524 h 1940524"/>
              <a:gd name="connsiteX5" fmla="*/ 3159006 w 16789154"/>
              <a:gd name="connsiteY5" fmla="*/ 1940522 h 1940524"/>
              <a:gd name="connsiteX6" fmla="*/ 0 w 16789154"/>
              <a:gd name="connsiteY6" fmla="*/ 1940522 h 194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89154" h="1940524">
                <a:moveTo>
                  <a:pt x="0" y="0"/>
                </a:moveTo>
                <a:lnTo>
                  <a:pt x="3159006" y="0"/>
                </a:lnTo>
                <a:lnTo>
                  <a:pt x="15380704" y="0"/>
                </a:lnTo>
                <a:lnTo>
                  <a:pt x="16789154" y="1940524"/>
                </a:lnTo>
                <a:lnTo>
                  <a:pt x="3159006" y="1940524"/>
                </a:lnTo>
                <a:lnTo>
                  <a:pt x="3159006" y="1940522"/>
                </a:lnTo>
                <a:lnTo>
                  <a:pt x="0" y="1940522"/>
                </a:lnTo>
                <a:close/>
              </a:path>
            </a:pathLst>
          </a:custGeom>
          <a:solidFill>
            <a:schemeClr val="accent2"/>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9" name="Freeform 8">
            <a:extLst>
              <a:ext uri="{FF2B5EF4-FFF2-40B4-BE49-F238E27FC236}">
                <a16:creationId xmlns:a16="http://schemas.microsoft.com/office/drawing/2014/main" id="{AE0E5ECA-1E62-D2E8-5838-792EDE80B205}"/>
              </a:ext>
            </a:extLst>
          </p:cNvPr>
          <p:cNvSpPr/>
          <p:nvPr/>
        </p:nvSpPr>
        <p:spPr>
          <a:xfrm>
            <a:off x="883228" y="2018085"/>
            <a:ext cx="6914098" cy="741517"/>
          </a:xfrm>
          <a:custGeom>
            <a:avLst/>
            <a:gdLst>
              <a:gd name="connsiteX0" fmla="*/ 0 w 15085132"/>
              <a:gd name="connsiteY0" fmla="*/ 0 h 1940522"/>
              <a:gd name="connsiteX1" fmla="*/ 3159005 w 15085132"/>
              <a:gd name="connsiteY1" fmla="*/ 0 h 1940522"/>
              <a:gd name="connsiteX2" fmla="*/ 13676634 w 15085132"/>
              <a:gd name="connsiteY2" fmla="*/ 0 h 1940522"/>
              <a:gd name="connsiteX3" fmla="*/ 15085132 w 15085132"/>
              <a:gd name="connsiteY3" fmla="*/ 1940522 h 1940522"/>
              <a:gd name="connsiteX4" fmla="*/ 3159005 w 15085132"/>
              <a:gd name="connsiteY4" fmla="*/ 1940522 h 1940522"/>
              <a:gd name="connsiteX5" fmla="*/ 0 w 15085132"/>
              <a:gd name="connsiteY5" fmla="*/ 1940522 h 194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85132" h="1940522">
                <a:moveTo>
                  <a:pt x="0" y="0"/>
                </a:moveTo>
                <a:lnTo>
                  <a:pt x="3159005" y="0"/>
                </a:lnTo>
                <a:lnTo>
                  <a:pt x="13676634" y="0"/>
                </a:lnTo>
                <a:lnTo>
                  <a:pt x="15085132" y="1940522"/>
                </a:lnTo>
                <a:lnTo>
                  <a:pt x="3159005" y="1940522"/>
                </a:lnTo>
                <a:lnTo>
                  <a:pt x="0" y="1940522"/>
                </a:lnTo>
                <a:close/>
              </a:path>
            </a:pathLst>
          </a:custGeom>
          <a:solidFill>
            <a:schemeClr val="accent1"/>
          </a:solidFill>
          <a:ln w="12700" cap="flat">
            <a:noFill/>
            <a:miter lim="400000"/>
          </a:ln>
          <a:effectLst/>
        </p:spPr>
        <p:txBody>
          <a:bodyPr wrap="square" lIns="0" tIns="0" rIns="0" bIns="0" numCol="1" anchor="t">
            <a:noAutofit/>
          </a:bodyPr>
          <a:lstStyle/>
          <a:p>
            <a:endParaRPr lang="en-GB" sz="2400" dirty="0">
              <a:latin typeface="Posterama" panose="020B0504020200020000" pitchFamily="34" charset="0"/>
              <a:cs typeface="Posterama" panose="020B0504020200020000" pitchFamily="34" charset="0"/>
            </a:endParaRPr>
          </a:p>
        </p:txBody>
      </p:sp>
      <p:sp>
        <p:nvSpPr>
          <p:cNvPr id="15" name="Subtitle 2">
            <a:extLst>
              <a:ext uri="{FF2B5EF4-FFF2-40B4-BE49-F238E27FC236}">
                <a16:creationId xmlns:a16="http://schemas.microsoft.com/office/drawing/2014/main" id="{490E36A4-126E-05C9-DF16-EFB56C5D7B94}"/>
              </a:ext>
            </a:extLst>
          </p:cNvPr>
          <p:cNvSpPr txBox="1">
            <a:spLocks/>
          </p:cNvSpPr>
          <p:nvPr/>
        </p:nvSpPr>
        <p:spPr>
          <a:xfrm>
            <a:off x="1029766" y="2179140"/>
            <a:ext cx="5573520" cy="41941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500"/>
              </a:lnSpc>
            </a:pPr>
            <a:r>
              <a:rPr lang="en-GB" sz="1100" dirty="0">
                <a:solidFill>
                  <a:schemeClr val="bg1"/>
                </a:solidFill>
                <a:latin typeface="Posterama" panose="020B0504020200020000" pitchFamily="34" charset="0"/>
                <a:cs typeface="Posterama" panose="020B0504020200020000" pitchFamily="34" charset="0"/>
              </a:rPr>
              <a:t>scDCC consistently outperforms K-means and DEC by integrating limited domain knowledge through must-link and cannot-link constraints.</a:t>
            </a:r>
          </a:p>
        </p:txBody>
      </p:sp>
      <p:sp>
        <p:nvSpPr>
          <p:cNvPr id="19" name="Subtitle 2">
            <a:extLst>
              <a:ext uri="{FF2B5EF4-FFF2-40B4-BE49-F238E27FC236}">
                <a16:creationId xmlns:a16="http://schemas.microsoft.com/office/drawing/2014/main" id="{614784FB-93A7-7793-5334-3994824C78D5}"/>
              </a:ext>
            </a:extLst>
          </p:cNvPr>
          <p:cNvSpPr txBox="1">
            <a:spLocks/>
          </p:cNvSpPr>
          <p:nvPr/>
        </p:nvSpPr>
        <p:spPr>
          <a:xfrm>
            <a:off x="1029766" y="3973197"/>
            <a:ext cx="6499771" cy="41941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500"/>
              </a:lnSpc>
            </a:pPr>
            <a:r>
              <a:rPr lang="en-GB" sz="1100" dirty="0">
                <a:solidFill>
                  <a:schemeClr val="bg1"/>
                </a:solidFill>
                <a:latin typeface="Posterama" panose="020B0504020200020000" pitchFamily="34" charset="0"/>
                <a:cs typeface="Posterama" panose="020B0504020200020000" pitchFamily="34" charset="0"/>
              </a:rPr>
              <a:t>Demonstrates that semi-supervised clustering bridges data-driven </a:t>
            </a:r>
            <a:r>
              <a:rPr lang="en-GB" sz="1100" dirty="0" err="1">
                <a:solidFill>
                  <a:schemeClr val="bg1"/>
                </a:solidFill>
                <a:latin typeface="Posterama" panose="020B0504020200020000" pitchFamily="34" charset="0"/>
                <a:cs typeface="Posterama" panose="020B0504020200020000" pitchFamily="34" charset="0"/>
              </a:rPr>
              <a:t>modeling</a:t>
            </a:r>
            <a:r>
              <a:rPr lang="en-GB" sz="1100" dirty="0">
                <a:solidFill>
                  <a:schemeClr val="bg1"/>
                </a:solidFill>
                <a:latin typeface="Posterama" panose="020B0504020200020000" pitchFamily="34" charset="0"/>
                <a:cs typeface="Posterama" panose="020B0504020200020000" pitchFamily="34" charset="0"/>
              </a:rPr>
              <a:t> with expert insight, making results more interpretable and biologically meaningful.</a:t>
            </a:r>
          </a:p>
        </p:txBody>
      </p:sp>
      <p:sp>
        <p:nvSpPr>
          <p:cNvPr id="21" name="Subtitle 2">
            <a:extLst>
              <a:ext uri="{FF2B5EF4-FFF2-40B4-BE49-F238E27FC236}">
                <a16:creationId xmlns:a16="http://schemas.microsoft.com/office/drawing/2014/main" id="{B7128839-AE83-4879-69E3-B4FBA1F460A3}"/>
              </a:ext>
            </a:extLst>
          </p:cNvPr>
          <p:cNvSpPr txBox="1">
            <a:spLocks/>
          </p:cNvSpPr>
          <p:nvPr/>
        </p:nvSpPr>
        <p:spPr>
          <a:xfrm>
            <a:off x="1029766" y="4781295"/>
            <a:ext cx="5684781" cy="61177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500"/>
              </a:lnSpc>
            </a:pPr>
            <a:r>
              <a:rPr lang="en-GB" sz="1100" dirty="0">
                <a:solidFill>
                  <a:schemeClr val="bg1"/>
                </a:solidFill>
                <a:latin typeface="Posterama" panose="020B0504020200020000" pitchFamily="34" charset="0"/>
                <a:cs typeface="Posterama" panose="020B0504020200020000" pitchFamily="34" charset="0"/>
              </a:rPr>
              <a:t>Balances reconstruction and clustering: By jointly optimizing ZINB reconstruction, clustering, and constraint losses, scDCC maintains biological signal integrity while improving cluster separability</a:t>
            </a:r>
            <a:r>
              <a:rPr lang="en-GB" sz="1100" dirty="0">
                <a:latin typeface="Posterama" panose="020B0504020200020000" pitchFamily="34" charset="0"/>
                <a:cs typeface="Posterama" panose="020B0504020200020000" pitchFamily="34" charset="0"/>
              </a:rPr>
              <a:t>.</a:t>
            </a:r>
            <a:endParaRPr lang="en-GB" sz="1100" dirty="0">
              <a:solidFill>
                <a:schemeClr val="bg1"/>
              </a:solidFill>
              <a:latin typeface="Posterama" panose="020B0504020200020000" pitchFamily="34" charset="0"/>
              <a:cs typeface="Posterama" panose="020B0504020200020000" pitchFamily="34" charset="0"/>
            </a:endParaRPr>
          </a:p>
        </p:txBody>
      </p:sp>
      <p:sp>
        <p:nvSpPr>
          <p:cNvPr id="23" name="Subtitle 2">
            <a:extLst>
              <a:ext uri="{FF2B5EF4-FFF2-40B4-BE49-F238E27FC236}">
                <a16:creationId xmlns:a16="http://schemas.microsoft.com/office/drawing/2014/main" id="{BE25A16F-DEC1-8177-F2EC-D153586F604B}"/>
              </a:ext>
            </a:extLst>
          </p:cNvPr>
          <p:cNvSpPr txBox="1">
            <a:spLocks/>
          </p:cNvSpPr>
          <p:nvPr/>
        </p:nvSpPr>
        <p:spPr>
          <a:xfrm>
            <a:off x="1029766" y="5676820"/>
            <a:ext cx="5188997" cy="611771"/>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500"/>
              </a:lnSpc>
            </a:pPr>
            <a:r>
              <a:rPr lang="en-GB" sz="1100" dirty="0">
                <a:solidFill>
                  <a:schemeClr val="bg1"/>
                </a:solidFill>
                <a:latin typeface="Posterama" panose="020B0504020200020000" pitchFamily="34" charset="0"/>
                <a:cs typeface="Posterama" panose="020B0504020200020000" pitchFamily="34" charset="0"/>
              </a:rPr>
              <a:t>Robust across datasets: scDCC achieved consistently high performance on mouse bladder, worm neurons, PBMCs, and human pancreas datasets, showing strong generalizability.</a:t>
            </a:r>
          </a:p>
        </p:txBody>
      </p:sp>
      <p:sp>
        <p:nvSpPr>
          <p:cNvPr id="26" name="Subtitle 2">
            <a:extLst>
              <a:ext uri="{FF2B5EF4-FFF2-40B4-BE49-F238E27FC236}">
                <a16:creationId xmlns:a16="http://schemas.microsoft.com/office/drawing/2014/main" id="{BC085A3C-1235-2E03-6DE4-0F02E0D46564}"/>
              </a:ext>
            </a:extLst>
          </p:cNvPr>
          <p:cNvSpPr txBox="1">
            <a:spLocks/>
          </p:cNvSpPr>
          <p:nvPr/>
        </p:nvSpPr>
        <p:spPr>
          <a:xfrm>
            <a:off x="1029766" y="3076169"/>
            <a:ext cx="5573520" cy="419410"/>
          </a:xfrm>
          <a:prstGeom prst="rect">
            <a:avLst/>
          </a:prstGeom>
        </p:spPr>
        <p:txBody>
          <a:bodyPr vert="horz" wrap="squar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500"/>
              </a:lnSpc>
            </a:pPr>
            <a:r>
              <a:rPr lang="en-GB" sz="1100" dirty="0">
                <a:solidFill>
                  <a:schemeClr val="bg1"/>
                </a:solidFill>
                <a:latin typeface="Posterama" panose="020B0504020200020000" pitchFamily="34" charset="0"/>
                <a:cs typeface="Posterama" panose="020B0504020200020000" pitchFamily="34" charset="0"/>
              </a:rPr>
              <a:t>Constraint quality is key: curated marker-based knowledge drives performance, while noisy constraints can reduce accuracy.</a:t>
            </a:r>
          </a:p>
        </p:txBody>
      </p:sp>
      <p:pic>
        <p:nvPicPr>
          <p:cNvPr id="18" name="Graphic 17" descr="Research with solid fill">
            <a:extLst>
              <a:ext uri="{FF2B5EF4-FFF2-40B4-BE49-F238E27FC236}">
                <a16:creationId xmlns:a16="http://schemas.microsoft.com/office/drawing/2014/main" id="{0DE8F43B-4ABB-1496-510A-DC04764E1E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2539" y="5780398"/>
            <a:ext cx="393127" cy="393127"/>
          </a:xfrm>
          <a:prstGeom prst="rect">
            <a:avLst/>
          </a:prstGeom>
        </p:spPr>
      </p:pic>
      <p:pic>
        <p:nvPicPr>
          <p:cNvPr id="22" name="Graphic 21" descr="Downward trend graph with solid fill">
            <a:extLst>
              <a:ext uri="{FF2B5EF4-FFF2-40B4-BE49-F238E27FC236}">
                <a16:creationId xmlns:a16="http://schemas.microsoft.com/office/drawing/2014/main" id="{684B9454-79C1-12F5-A420-5452DF51EC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7326" y="3968728"/>
            <a:ext cx="419410" cy="419410"/>
          </a:xfrm>
          <a:prstGeom prst="rect">
            <a:avLst/>
          </a:prstGeom>
        </p:spPr>
      </p:pic>
      <p:pic>
        <p:nvPicPr>
          <p:cNvPr id="27" name="Graphic 26" descr="Network with solid fill">
            <a:extLst>
              <a:ext uri="{FF2B5EF4-FFF2-40B4-BE49-F238E27FC236}">
                <a16:creationId xmlns:a16="http://schemas.microsoft.com/office/drawing/2014/main" id="{582F9BE9-3F2E-AB3A-B74E-0BB9635F91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6668" y="4865758"/>
            <a:ext cx="419410" cy="419410"/>
          </a:xfrm>
          <a:prstGeom prst="rect">
            <a:avLst/>
          </a:prstGeom>
        </p:spPr>
      </p:pic>
      <p:pic>
        <p:nvPicPr>
          <p:cNvPr id="29" name="Graphic 28" descr="Clipboard Checked with solid fill">
            <a:extLst>
              <a:ext uri="{FF2B5EF4-FFF2-40B4-BE49-F238E27FC236}">
                <a16:creationId xmlns:a16="http://schemas.microsoft.com/office/drawing/2014/main" id="{FA3B2AA6-FAF9-6573-BC88-E8B9ECBD2F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6668" y="3048715"/>
            <a:ext cx="419410" cy="419410"/>
          </a:xfrm>
          <a:prstGeom prst="rect">
            <a:avLst/>
          </a:prstGeom>
        </p:spPr>
      </p:pic>
      <p:pic>
        <p:nvPicPr>
          <p:cNvPr id="31" name="Graphic 30" descr="Brain in head with solid fill">
            <a:extLst>
              <a:ext uri="{FF2B5EF4-FFF2-40B4-BE49-F238E27FC236}">
                <a16:creationId xmlns:a16="http://schemas.microsoft.com/office/drawing/2014/main" id="{A3479BD8-E749-505F-A716-64AD498F66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4548" y="2143200"/>
            <a:ext cx="419410" cy="419410"/>
          </a:xfrm>
          <a:prstGeom prst="rect">
            <a:avLst/>
          </a:prstGeom>
        </p:spPr>
      </p:pic>
    </p:spTree>
    <p:extLst>
      <p:ext uri="{BB962C8B-B14F-4D97-AF65-F5344CB8AC3E}">
        <p14:creationId xmlns:p14="http://schemas.microsoft.com/office/powerpoint/2010/main" val="263040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ppt_x"/>
                                          </p:val>
                                        </p:tav>
                                        <p:tav tm="100000">
                                          <p:val>
                                            <p:strVal val="#ppt_x"/>
                                          </p:val>
                                        </p:tav>
                                      </p:tavLst>
                                    </p:anim>
                                    <p:anim calcmode="lin" valueType="num">
                                      <p:cBhvr additive="base">
                                        <p:cTn id="9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8"/>
                                        </p:tgtEl>
                                        <p:attrNameLst>
                                          <p:attrName>style.visibility</p:attrName>
                                        </p:attrNameLst>
                                      </p:cBhvr>
                                      <p:to>
                                        <p:strVal val="visible"/>
                                      </p:to>
                                    </p:set>
                                    <p:anim calcmode="lin" valueType="num">
                                      <p:cBhvr additive="base">
                                        <p:cTn id="101" dur="500" fill="hold"/>
                                        <p:tgtEl>
                                          <p:spTgt spid="18"/>
                                        </p:tgtEl>
                                        <p:attrNameLst>
                                          <p:attrName>ppt_x</p:attrName>
                                        </p:attrNameLst>
                                      </p:cBhvr>
                                      <p:tavLst>
                                        <p:tav tm="0">
                                          <p:val>
                                            <p:strVal val="#ppt_x"/>
                                          </p:val>
                                        </p:tav>
                                        <p:tav tm="100000">
                                          <p:val>
                                            <p:strVal val="#ppt_x"/>
                                          </p:val>
                                        </p:tav>
                                      </p:tavLst>
                                    </p:anim>
                                    <p:anim calcmode="lin" valueType="num">
                                      <p:cBhvr additive="base">
                                        <p:cTn id="10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P spid="4" grpId="0" animBg="1"/>
      <p:bldP spid="5" grpId="0" animBg="1"/>
      <p:bldP spid="7" grpId="0" animBg="1"/>
      <p:bldP spid="8" grpId="0" animBg="1"/>
      <p:bldP spid="9" grpId="0" animBg="1"/>
      <p:bldP spid="15" grpId="0"/>
      <p:bldP spid="19" grpId="0"/>
      <p:bldP spid="21" grpId="0"/>
      <p:bldP spid="23"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GB"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35040" y="3108960"/>
            <a:ext cx="5394960" cy="1879791"/>
          </a:xfrm>
        </p:spPr>
        <p:txBody>
          <a:bodyPr/>
          <a:lstStyle/>
          <a:p>
            <a:r>
              <a:rPr lang="en-GB" dirty="0"/>
              <a:t>Kashif Moin</a:t>
            </a:r>
          </a:p>
          <a:p>
            <a:pPr lvl="0"/>
            <a:r>
              <a:rPr lang="en-GB" dirty="0" err="1"/>
              <a:t>kashif.moin@postgrad.manchester.ac.uk</a:t>
            </a:r>
            <a:endParaRPr lang="en-GB" dirty="0"/>
          </a:p>
        </p:txBody>
      </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3314700" cy="2377440"/>
          </a:xfrm>
        </p:spPr>
        <p:txBody>
          <a:bodyPr anchor="t" anchorCtr="0"/>
          <a:lstStyle/>
          <a:p>
            <a:r>
              <a:rPr lang="en-GB"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4770783" y="3429000"/>
            <a:ext cx="4098580" cy="2633870"/>
          </a:xfrm>
        </p:spPr>
        <p:txBody>
          <a:bodyPr anchor="t" anchorCtr="0">
            <a:normAutofit fontScale="62500" lnSpcReduction="20000"/>
          </a:bodyPr>
          <a:lstStyle/>
          <a:p>
            <a:r>
              <a:rPr lang="en-GB" dirty="0">
                <a:latin typeface="Posterama" panose="020B0504020200020000" pitchFamily="34" charset="0"/>
                <a:cs typeface="Posterama" panose="020B0504020200020000" pitchFamily="34" charset="0"/>
              </a:rPr>
              <a:t>Problem Motivation</a:t>
            </a:r>
          </a:p>
          <a:p>
            <a:r>
              <a:rPr lang="en-GB" dirty="0">
                <a:latin typeface="Posterama" panose="020B0504020200020000" pitchFamily="34" charset="0"/>
                <a:cs typeface="Posterama" panose="020B0504020200020000" pitchFamily="34" charset="0"/>
              </a:rPr>
              <a:t>Key Datasets Applied</a:t>
            </a:r>
          </a:p>
          <a:p>
            <a:r>
              <a:rPr lang="en-GB" dirty="0">
                <a:latin typeface="Posterama" panose="020B0504020200020000" pitchFamily="34" charset="0"/>
                <a:cs typeface="Posterama" panose="020B0504020200020000" pitchFamily="34" charset="0"/>
              </a:rPr>
              <a:t>Types of Clustering Methods Used</a:t>
            </a:r>
          </a:p>
          <a:p>
            <a:r>
              <a:rPr lang="en-GB" dirty="0">
                <a:latin typeface="Posterama" panose="020B0504020200020000" pitchFamily="34" charset="0"/>
                <a:cs typeface="Posterama" panose="020B0504020200020000" pitchFamily="34" charset="0"/>
              </a:rPr>
              <a:t>scDCC – Architecture &amp; Loss Functions</a:t>
            </a:r>
          </a:p>
          <a:p>
            <a:r>
              <a:rPr lang="en-GB" dirty="0">
                <a:latin typeface="Posterama" panose="020B0504020200020000" pitchFamily="34" charset="0"/>
                <a:cs typeface="Posterama" panose="020B0504020200020000" pitchFamily="34" charset="0"/>
              </a:rPr>
              <a:t>Experiment Workflow</a:t>
            </a:r>
          </a:p>
          <a:p>
            <a:r>
              <a:rPr lang="en-GB" dirty="0">
                <a:latin typeface="Posterama" panose="020B0504020200020000" pitchFamily="34" charset="0"/>
                <a:cs typeface="Posterama" panose="020B0504020200020000" pitchFamily="34" charset="0"/>
              </a:rPr>
              <a:t>Performance Evaluation &amp; Analysis (2 slides)</a:t>
            </a:r>
          </a:p>
          <a:p>
            <a:r>
              <a:rPr lang="en-GB" dirty="0">
                <a:latin typeface="Posterama" panose="020B0504020200020000" pitchFamily="34" charset="0"/>
                <a:cs typeface="Posterama" panose="020B0504020200020000" pitchFamily="34" charset="0"/>
              </a:rPr>
              <a:t>Lessons Learnt &amp; Future Applications</a:t>
            </a:r>
          </a:p>
          <a:p>
            <a:r>
              <a:rPr lang="en-GB" dirty="0">
                <a:latin typeface="Posterama" panose="020B0504020200020000" pitchFamily="34" charset="0"/>
                <a:cs typeface="Posterama" panose="020B0504020200020000" pitchFamily="34" charset="0"/>
              </a:rPr>
              <a:t>Conclusion</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GB" noProof="0" smtClean="0"/>
              <a:pPr/>
              <a:t>2</a:t>
            </a:fld>
            <a:endParaRPr lang="en-GB" noProof="0" dirty="0"/>
          </a:p>
        </p:txBody>
      </p:sp>
    </p:spTree>
    <p:extLst>
      <p:ext uri="{BB962C8B-B14F-4D97-AF65-F5344CB8AC3E}">
        <p14:creationId xmlns:p14="http://schemas.microsoft.com/office/powerpoint/2010/main" val="1485080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Problem Motivation</a:t>
            </a:r>
          </a:p>
        </p:txBody>
      </p:sp>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GB" smtClean="0">
                <a:latin typeface="Posterama" panose="020B0504020200020000" pitchFamily="34" charset="0"/>
                <a:cs typeface="Posterama" panose="020B0504020200020000" pitchFamily="34" charset="0"/>
              </a:rPr>
              <a:t>3</a:t>
            </a:fld>
            <a:endParaRPr lang="en-GB" dirty="0">
              <a:latin typeface="Posterama" panose="020B0504020200020000" pitchFamily="34" charset="0"/>
              <a:cs typeface="Posterama" panose="020B0504020200020000" pitchFamily="34" charset="0"/>
            </a:endParaRPr>
          </a:p>
        </p:txBody>
      </p:sp>
      <p:sp>
        <p:nvSpPr>
          <p:cNvPr id="6" name="Title 1">
            <a:extLst>
              <a:ext uri="{FF2B5EF4-FFF2-40B4-BE49-F238E27FC236}">
                <a16:creationId xmlns:a16="http://schemas.microsoft.com/office/drawing/2014/main" id="{D6F688FE-1BD7-63D4-843A-ADDAF4487C0C}"/>
              </a:ext>
            </a:extLst>
          </p:cNvPr>
          <p:cNvSpPr txBox="1">
            <a:spLocks/>
          </p:cNvSpPr>
          <p:nvPr/>
        </p:nvSpPr>
        <p:spPr>
          <a:xfrm>
            <a:off x="735495" y="1292426"/>
            <a:ext cx="7671816" cy="279225"/>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Clustering single-cell RNA-</a:t>
            </a:r>
            <a:r>
              <a:rPr lang="en-GB" sz="1400" b="0" dirty="0" err="1">
                <a:latin typeface="Posterama" panose="020B0504020200020000" pitchFamily="34" charset="0"/>
                <a:cs typeface="Posterama" panose="020B0504020200020000" pitchFamily="34" charset="0"/>
              </a:rPr>
              <a:t>seq</a:t>
            </a:r>
            <a:r>
              <a:rPr lang="en-GB" sz="1400" b="0" dirty="0">
                <a:latin typeface="Posterama" panose="020B0504020200020000" pitchFamily="34" charset="0"/>
                <a:cs typeface="Posterama" panose="020B0504020200020000" pitchFamily="34" charset="0"/>
              </a:rPr>
              <a:t> data is essential for discovering cell types, but it’s difficult</a:t>
            </a:r>
          </a:p>
        </p:txBody>
      </p:sp>
      <p:sp>
        <p:nvSpPr>
          <p:cNvPr id="90" name="Rectangle 89">
            <a:extLst>
              <a:ext uri="{FF2B5EF4-FFF2-40B4-BE49-F238E27FC236}">
                <a16:creationId xmlns:a16="http://schemas.microsoft.com/office/drawing/2014/main" id="{7CC184B2-2040-B9EB-CBFB-8C5BE12E5400}"/>
              </a:ext>
            </a:extLst>
          </p:cNvPr>
          <p:cNvSpPr/>
          <p:nvPr/>
        </p:nvSpPr>
        <p:spPr bwMode="gray">
          <a:xfrm>
            <a:off x="735494" y="5284369"/>
            <a:ext cx="10775441" cy="927178"/>
          </a:xfrm>
          <a:prstGeom prst="rect">
            <a:avLst/>
          </a:prstGeom>
          <a:noFill/>
          <a:ln w="19050" algn="ctr">
            <a:solidFill>
              <a:srgbClr val="D84400"/>
            </a:solidFill>
            <a:miter lim="800000"/>
            <a:headEnd/>
            <a:tailEnd/>
          </a:ln>
        </p:spPr>
        <p:txBody>
          <a:bodyPr wrap="square" lIns="91440" tIns="88900" rIns="91440" bIns="88900" rtlCol="0" anchor="ctr"/>
          <a:lstStyle/>
          <a:p>
            <a:pPr algn="ctr" fontAlgn="base">
              <a:spcBef>
                <a:spcPts val="600"/>
              </a:spcBef>
              <a:spcAft>
                <a:spcPts val="600"/>
              </a:spcAft>
              <a:buClr>
                <a:srgbClr val="D0D0CE"/>
              </a:buClr>
              <a:buSzPct val="100000"/>
              <a:defRPr/>
            </a:pPr>
            <a:r>
              <a:rPr kumimoji="0" lang="en-GB" sz="1100" i="1" u="none" strike="noStrike" kern="1200" cap="none" spc="0" normalizeH="0" baseline="0" noProof="0" dirty="0">
                <a:ln>
                  <a:noFill/>
                </a:ln>
                <a:solidFill>
                  <a:schemeClr val="bg1"/>
                </a:solidFill>
                <a:effectLst/>
                <a:uLnTx/>
                <a:uFillTx/>
                <a:latin typeface="Posterama" panose="020B0504020200020000" pitchFamily="34" charset="0"/>
                <a:cs typeface="Posterama" panose="020B0504020200020000" pitchFamily="34" charset="0"/>
              </a:rPr>
              <a:t>This project aims to implement a reproducible pipeline that evaluates three clustering methods—K-means, Deep Embedded Clustering (DEC), and Single-cell Deep Constrained Clustering (scDCC)—across four benchmark </a:t>
            </a:r>
            <a:r>
              <a:rPr kumimoji="0" lang="en-GB" sz="1100" i="1" u="none" strike="noStrike" kern="1200" cap="none" spc="0" normalizeH="0" baseline="0" noProof="0" dirty="0" err="1">
                <a:ln>
                  <a:noFill/>
                </a:ln>
                <a:solidFill>
                  <a:schemeClr val="bg1"/>
                </a:solidFill>
                <a:effectLst/>
                <a:uLnTx/>
                <a:uFillTx/>
                <a:latin typeface="Posterama" panose="020B0504020200020000" pitchFamily="34" charset="0"/>
                <a:cs typeface="Posterama" panose="020B0504020200020000" pitchFamily="34" charset="0"/>
              </a:rPr>
              <a:t>scRNA-seq</a:t>
            </a:r>
            <a:r>
              <a:rPr kumimoji="0" lang="en-GB" sz="1100" i="1" u="none" strike="noStrike" kern="1200" cap="none" spc="0" normalizeH="0" baseline="0" noProof="0" dirty="0">
                <a:ln>
                  <a:noFill/>
                </a:ln>
                <a:solidFill>
                  <a:schemeClr val="bg1"/>
                </a:solidFill>
                <a:effectLst/>
                <a:uLnTx/>
                <a:uFillTx/>
                <a:latin typeface="Posterama" panose="020B0504020200020000" pitchFamily="34" charset="0"/>
                <a:cs typeface="Posterama" panose="020B0504020200020000" pitchFamily="34" charset="0"/>
              </a:rPr>
              <a:t> datasets: Mouse Bladder, Worm Neuron, PBMC 4k, and Human Pancreas. The goal is to assess how integrating limited domain knowledge through pairwise constraints impacts clustering accuracy, consistency, and biological interpretability.</a:t>
            </a:r>
            <a:endParaRPr lang="en-GB" sz="1100" i="1" dirty="0">
              <a:solidFill>
                <a:schemeClr val="bg1"/>
              </a:solidFill>
              <a:latin typeface="Posterama" panose="020B0504020200020000" pitchFamily="34" charset="0"/>
              <a:cs typeface="Posterama" panose="020B0504020200020000" pitchFamily="34" charset="0"/>
            </a:endParaRPr>
          </a:p>
        </p:txBody>
      </p:sp>
      <p:sp>
        <p:nvSpPr>
          <p:cNvPr id="91" name="Rectangle 90">
            <a:extLst>
              <a:ext uri="{FF2B5EF4-FFF2-40B4-BE49-F238E27FC236}">
                <a16:creationId xmlns:a16="http://schemas.microsoft.com/office/drawing/2014/main" id="{2DBDAF30-56E2-87D5-423E-4D5710CFA48A}"/>
              </a:ext>
            </a:extLst>
          </p:cNvPr>
          <p:cNvSpPr/>
          <p:nvPr/>
        </p:nvSpPr>
        <p:spPr bwMode="gray">
          <a:xfrm>
            <a:off x="735493" y="4963712"/>
            <a:ext cx="10775427" cy="264642"/>
          </a:xfrm>
          <a:prstGeom prst="rect">
            <a:avLst/>
          </a:prstGeom>
          <a:solidFill>
            <a:srgbClr val="D84400"/>
          </a:solidFill>
          <a:ln w="28575" algn="ctr">
            <a:solidFill>
              <a:srgbClr val="D8440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dirty="0">
                <a:ln>
                  <a:noFill/>
                </a:ln>
                <a:solidFill>
                  <a:schemeClr val="bg1"/>
                </a:solidFill>
                <a:effectLst/>
                <a:uLnTx/>
                <a:uFillTx/>
                <a:latin typeface="Posterama" panose="020B0504020200020000" pitchFamily="34" charset="0"/>
                <a:cs typeface="Posterama" panose="020B0504020200020000" pitchFamily="34" charset="0"/>
              </a:rPr>
              <a:t>Project Motivation</a:t>
            </a:r>
          </a:p>
        </p:txBody>
      </p:sp>
      <p:grpSp>
        <p:nvGrpSpPr>
          <p:cNvPr id="7" name="Group 6">
            <a:extLst>
              <a:ext uri="{FF2B5EF4-FFF2-40B4-BE49-F238E27FC236}">
                <a16:creationId xmlns:a16="http://schemas.microsoft.com/office/drawing/2014/main" id="{65132BBC-22A2-B31D-30F0-A0B1026073C9}"/>
              </a:ext>
            </a:extLst>
          </p:cNvPr>
          <p:cNvGrpSpPr/>
          <p:nvPr/>
        </p:nvGrpSpPr>
        <p:grpSpPr>
          <a:xfrm>
            <a:off x="735495" y="1967948"/>
            <a:ext cx="10775445" cy="2872409"/>
            <a:chOff x="735495" y="1967948"/>
            <a:chExt cx="10775445" cy="2872409"/>
          </a:xfrm>
        </p:grpSpPr>
        <p:sp>
          <p:nvSpPr>
            <p:cNvPr id="47" name="Flowchart: Off-page Connector 35">
              <a:extLst>
                <a:ext uri="{FF2B5EF4-FFF2-40B4-BE49-F238E27FC236}">
                  <a16:creationId xmlns:a16="http://schemas.microsoft.com/office/drawing/2014/main" id="{78B0B197-F0AB-8CC3-18A3-D12F94434484}"/>
                </a:ext>
              </a:extLst>
            </p:cNvPr>
            <p:cNvSpPr/>
            <p:nvPr/>
          </p:nvSpPr>
          <p:spPr>
            <a:xfrm>
              <a:off x="8112421" y="1967948"/>
              <a:ext cx="3398519" cy="2872409"/>
            </a:xfrm>
            <a:prstGeom prst="flowChartOffpageConnector">
              <a:avLst/>
            </a:prstGeom>
            <a:solidFill>
              <a:srgbClr val="F1F2F9"/>
            </a:solidFill>
            <a:ln w="19050">
              <a:noFill/>
            </a:ln>
            <a:effectLst>
              <a:outerShdw blurRad="50800" dir="2700000" algn="tl" rotWithShape="0">
                <a:prstClr val="black">
                  <a:alpha val="40000"/>
                </a:prstClr>
              </a:outerShdw>
            </a:effectLst>
          </p:spPr>
          <p:txBody>
            <a:bodyPr vert="horz" wrap="square" lIns="72000" tIns="108000" rIns="324000" bIns="72000" rtlCol="0" anchor="ctr">
              <a:noAutofit/>
            </a:bodyPr>
            <a:lstStyle/>
            <a:p>
              <a:pPr marL="171450" indent="-171450" defTabSz="1219170">
                <a:spcAft>
                  <a:spcPts val="1200"/>
                </a:spcAft>
                <a:buFont typeface="Symbol" panose="05050102010706020507" pitchFamily="18" charset="2"/>
                <a:buChar char="-"/>
              </a:pPr>
              <a:endParaRPr lang="en-GB" sz="2400" kern="0" dirty="0">
                <a:solidFill>
                  <a:schemeClr val="tx2"/>
                </a:solidFill>
                <a:latin typeface="Posterama" panose="020B0504020200020000" pitchFamily="34" charset="0"/>
                <a:cs typeface="Posterama" panose="020B0504020200020000" pitchFamily="34" charset="0"/>
              </a:endParaRPr>
            </a:p>
          </p:txBody>
        </p:sp>
        <p:sp>
          <p:nvSpPr>
            <p:cNvPr id="48" name="Flowchart: Off-page Connector 34">
              <a:extLst>
                <a:ext uri="{FF2B5EF4-FFF2-40B4-BE49-F238E27FC236}">
                  <a16:creationId xmlns:a16="http://schemas.microsoft.com/office/drawing/2014/main" id="{78F5FA4A-857D-BE4F-091B-5AC440DC8A29}"/>
                </a:ext>
              </a:extLst>
            </p:cNvPr>
            <p:cNvSpPr/>
            <p:nvPr/>
          </p:nvSpPr>
          <p:spPr>
            <a:xfrm>
              <a:off x="4392998" y="1967948"/>
              <a:ext cx="3398519" cy="2872409"/>
            </a:xfrm>
            <a:prstGeom prst="flowChartOffpageConnector">
              <a:avLst/>
            </a:prstGeom>
            <a:solidFill>
              <a:srgbClr val="F1F2F9"/>
            </a:solidFill>
            <a:ln w="19050">
              <a:noFill/>
            </a:ln>
            <a:effectLst>
              <a:outerShdw blurRad="50800" dir="2700000" algn="tl" rotWithShape="0">
                <a:prstClr val="black">
                  <a:alpha val="40000"/>
                </a:prstClr>
              </a:outerShdw>
            </a:effectLst>
          </p:spPr>
          <p:txBody>
            <a:bodyPr vert="horz" wrap="square" lIns="72000" tIns="108000" rIns="324000" bIns="72000" rtlCol="0" anchor="ctr">
              <a:noAutofit/>
            </a:bodyPr>
            <a:lstStyle/>
            <a:p>
              <a:pPr marL="171450" indent="-171450" defTabSz="1219170">
                <a:spcAft>
                  <a:spcPts val="1200"/>
                </a:spcAft>
                <a:buFont typeface="Symbol" panose="05050102010706020507" pitchFamily="18" charset="2"/>
                <a:buChar char="-"/>
              </a:pPr>
              <a:endParaRPr lang="en-GB" sz="2400" kern="0" dirty="0">
                <a:solidFill>
                  <a:schemeClr val="tx2"/>
                </a:solidFill>
                <a:latin typeface="Posterama" panose="020B0504020200020000" pitchFamily="34" charset="0"/>
                <a:cs typeface="Posterama" panose="020B0504020200020000" pitchFamily="34" charset="0"/>
              </a:endParaRPr>
            </a:p>
          </p:txBody>
        </p:sp>
        <p:sp>
          <p:nvSpPr>
            <p:cNvPr id="49" name="Flowchart: Off-page Connector 23">
              <a:extLst>
                <a:ext uri="{FF2B5EF4-FFF2-40B4-BE49-F238E27FC236}">
                  <a16:creationId xmlns:a16="http://schemas.microsoft.com/office/drawing/2014/main" id="{ED7739F9-B059-46B6-4997-FE457B1902E6}"/>
                </a:ext>
              </a:extLst>
            </p:cNvPr>
            <p:cNvSpPr/>
            <p:nvPr/>
          </p:nvSpPr>
          <p:spPr>
            <a:xfrm>
              <a:off x="735495" y="1967948"/>
              <a:ext cx="3398519" cy="2872409"/>
            </a:xfrm>
            <a:prstGeom prst="flowChartOffpageConnector">
              <a:avLst/>
            </a:prstGeom>
            <a:solidFill>
              <a:srgbClr val="F1F2F9"/>
            </a:solidFill>
            <a:ln w="19050">
              <a:noFill/>
            </a:ln>
            <a:effectLst>
              <a:outerShdw blurRad="50800" dir="2700000" algn="tl" rotWithShape="0">
                <a:prstClr val="black">
                  <a:alpha val="40000"/>
                </a:prstClr>
              </a:outerShdw>
            </a:effectLst>
          </p:spPr>
          <p:txBody>
            <a:bodyPr vert="horz" wrap="square" lIns="72000" tIns="108000" rIns="324000" bIns="72000" rtlCol="0" anchor="ctr">
              <a:noAutofit/>
            </a:bodyPr>
            <a:lstStyle/>
            <a:p>
              <a:pPr marL="171450" indent="-171450" defTabSz="1219170">
                <a:spcAft>
                  <a:spcPts val="1200"/>
                </a:spcAft>
                <a:buFont typeface="Symbol" panose="05050102010706020507" pitchFamily="18" charset="2"/>
                <a:buChar char="-"/>
              </a:pPr>
              <a:endParaRPr lang="en-GB" sz="2400" kern="0" dirty="0">
                <a:solidFill>
                  <a:schemeClr val="tx2"/>
                </a:solidFill>
                <a:latin typeface="Posterama" panose="020B0504020200020000" pitchFamily="34" charset="0"/>
                <a:cs typeface="Posterama" panose="020B0504020200020000" pitchFamily="34" charset="0"/>
              </a:endParaRPr>
            </a:p>
          </p:txBody>
        </p:sp>
        <p:cxnSp>
          <p:nvCxnSpPr>
            <p:cNvPr id="50" name="Straight Connector 49">
              <a:extLst>
                <a:ext uri="{FF2B5EF4-FFF2-40B4-BE49-F238E27FC236}">
                  <a16:creationId xmlns:a16="http://schemas.microsoft.com/office/drawing/2014/main" id="{9DAFB4FB-BC3B-41BA-8960-C94A21A50051}"/>
                </a:ext>
              </a:extLst>
            </p:cNvPr>
            <p:cNvCxnSpPr>
              <a:cxnSpLocks/>
            </p:cNvCxnSpPr>
            <p:nvPr/>
          </p:nvCxnSpPr>
          <p:spPr>
            <a:xfrm>
              <a:off x="4268869" y="2070346"/>
              <a:ext cx="0" cy="2119573"/>
            </a:xfrm>
            <a:prstGeom prst="line">
              <a:avLst/>
            </a:prstGeom>
            <a:ln w="12700" cap="rnd">
              <a:solidFill>
                <a:srgbClr val="9A9A9A"/>
              </a:solidFill>
              <a:prstDash val="sysDash"/>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738A7D-3814-A9D3-8989-815662DB4175}"/>
                </a:ext>
              </a:extLst>
            </p:cNvPr>
            <p:cNvCxnSpPr>
              <a:cxnSpLocks/>
            </p:cNvCxnSpPr>
            <p:nvPr/>
          </p:nvCxnSpPr>
          <p:spPr>
            <a:xfrm>
              <a:off x="7945437" y="2087657"/>
              <a:ext cx="0" cy="2119573"/>
            </a:xfrm>
            <a:prstGeom prst="line">
              <a:avLst/>
            </a:prstGeom>
            <a:ln w="12700" cap="rnd">
              <a:solidFill>
                <a:srgbClr val="9A9A9A"/>
              </a:solidFill>
              <a:prstDash val="sysDash"/>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54F708-89A6-A35B-544D-90EA3F7B61DD}"/>
                </a:ext>
              </a:extLst>
            </p:cNvPr>
            <p:cNvGrpSpPr/>
            <p:nvPr/>
          </p:nvGrpSpPr>
          <p:grpSpPr>
            <a:xfrm>
              <a:off x="898427" y="2581778"/>
              <a:ext cx="3049539" cy="815608"/>
              <a:chOff x="6292328" y="2240230"/>
              <a:chExt cx="2705897" cy="985207"/>
            </a:xfrm>
          </p:grpSpPr>
          <p:sp>
            <p:nvSpPr>
              <p:cNvPr id="53" name="Half Frame 52">
                <a:extLst>
                  <a:ext uri="{FF2B5EF4-FFF2-40B4-BE49-F238E27FC236}">
                    <a16:creationId xmlns:a16="http://schemas.microsoft.com/office/drawing/2014/main" id="{CC88EE97-D536-69D8-918B-79DF41AA7835}"/>
                  </a:ext>
                </a:extLst>
              </p:cNvPr>
              <p:cNvSpPr/>
              <p:nvPr/>
            </p:nvSpPr>
            <p:spPr>
              <a:xfrm rot="8100000">
                <a:off x="6292328" y="2397069"/>
                <a:ext cx="166102" cy="152611"/>
              </a:xfrm>
              <a:prstGeom prst="halfFrame">
                <a:avLst/>
              </a:prstGeom>
              <a:solidFill>
                <a:schemeClr val="accent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2"/>
                  </a:solidFill>
                  <a:latin typeface="Posterama" panose="020B0504020200020000" pitchFamily="34" charset="0"/>
                  <a:cs typeface="Posterama" panose="020B0504020200020000" pitchFamily="34" charset="0"/>
                </a:endParaRPr>
              </a:p>
            </p:txBody>
          </p:sp>
          <p:sp>
            <p:nvSpPr>
              <p:cNvPr id="54" name="Rectangle 53">
                <a:extLst>
                  <a:ext uri="{FF2B5EF4-FFF2-40B4-BE49-F238E27FC236}">
                    <a16:creationId xmlns:a16="http://schemas.microsoft.com/office/drawing/2014/main" id="{4CD6BEDA-85EF-ED9A-7AF3-9019E1040C2A}"/>
                  </a:ext>
                </a:extLst>
              </p:cNvPr>
              <p:cNvSpPr/>
              <p:nvPr/>
            </p:nvSpPr>
            <p:spPr>
              <a:xfrm>
                <a:off x="6523622" y="2240230"/>
                <a:ext cx="2474603" cy="985207"/>
              </a:xfrm>
              <a:prstGeom prst="rect">
                <a:avLst/>
              </a:prstGeom>
              <a:solidFill>
                <a:srgbClr val="F2F2F2">
                  <a:alpha val="2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spAutoFit/>
              </a:bodyPr>
              <a:lstStyle/>
              <a:p>
                <a:r>
                  <a:rPr lang="en-GB" sz="1000" dirty="0">
                    <a:solidFill>
                      <a:schemeClr val="tx1"/>
                    </a:solidFill>
                    <a:latin typeface="Posterama" panose="020B0504020200020000" pitchFamily="34" charset="0"/>
                    <a:cs typeface="Posterama" panose="020B0504020200020000" pitchFamily="34" charset="0"/>
                  </a:rPr>
                  <a:t>With thousands of genes per cell (mostly zeros due to dropouts) and high noise, unsupervised methods often yield clusters that don’t make biological sense, requiring us to manually tweak parameters repeatedly</a:t>
                </a:r>
                <a:endParaRPr lang="en-GB" sz="1000" dirty="0">
                  <a:solidFill>
                    <a:schemeClr val="tx1"/>
                  </a:solidFill>
                  <a:highlight>
                    <a:srgbClr val="FFFF00"/>
                  </a:highlight>
                  <a:latin typeface="Posterama" panose="020B0504020200020000" pitchFamily="34" charset="0"/>
                  <a:cs typeface="Posterama" panose="020B0504020200020000" pitchFamily="34" charset="0"/>
                </a:endParaRPr>
              </a:p>
            </p:txBody>
          </p:sp>
        </p:grpSp>
        <p:grpSp>
          <p:nvGrpSpPr>
            <p:cNvPr id="55" name="Group 54">
              <a:extLst>
                <a:ext uri="{FF2B5EF4-FFF2-40B4-BE49-F238E27FC236}">
                  <a16:creationId xmlns:a16="http://schemas.microsoft.com/office/drawing/2014/main" id="{C4097497-1510-05C7-3262-2DDF6B1E705C}"/>
                </a:ext>
              </a:extLst>
            </p:cNvPr>
            <p:cNvGrpSpPr/>
            <p:nvPr/>
          </p:nvGrpSpPr>
          <p:grpSpPr>
            <a:xfrm>
              <a:off x="1111082" y="2119623"/>
              <a:ext cx="2814829" cy="338800"/>
              <a:chOff x="6364673" y="1770078"/>
              <a:chExt cx="2828647" cy="409251"/>
            </a:xfrm>
          </p:grpSpPr>
          <p:sp>
            <p:nvSpPr>
              <p:cNvPr id="56" name="TextBox 60">
                <a:extLst>
                  <a:ext uri="{FF2B5EF4-FFF2-40B4-BE49-F238E27FC236}">
                    <a16:creationId xmlns:a16="http://schemas.microsoft.com/office/drawing/2014/main" id="{BB03BDC4-2674-504A-6720-9439D1E57B26}"/>
                  </a:ext>
                </a:extLst>
              </p:cNvPr>
              <p:cNvSpPr txBox="1"/>
              <p:nvPr/>
            </p:nvSpPr>
            <p:spPr>
              <a:xfrm>
                <a:off x="6852294" y="1770078"/>
                <a:ext cx="2341026" cy="334598"/>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1"/>
                    </a:solidFill>
                    <a:latin typeface="Posterama" panose="020B0504020200020000" pitchFamily="34" charset="0"/>
                    <a:cs typeface="Posterama" panose="020B0504020200020000" pitchFamily="34" charset="0"/>
                  </a:rPr>
                  <a:t>What are the key challenges?</a:t>
                </a:r>
                <a:endParaRPr kumimoji="0" lang="en-GB" sz="1200" b="1" i="0" u="none" strike="noStrike" kern="1200" cap="none" spc="0" normalizeH="0" baseline="0" noProof="0" dirty="0">
                  <a:ln>
                    <a:noFill/>
                  </a:ln>
                  <a:solidFill>
                    <a:schemeClr val="accent1"/>
                  </a:solidFill>
                  <a:effectLst/>
                  <a:uLnTx/>
                  <a:uFillTx/>
                  <a:latin typeface="Posterama" panose="020B0504020200020000" pitchFamily="34" charset="0"/>
                  <a:cs typeface="Posterama" panose="020B0504020200020000" pitchFamily="34" charset="0"/>
                </a:endParaRPr>
              </a:p>
            </p:txBody>
          </p:sp>
          <p:pic>
            <p:nvPicPr>
              <p:cNvPr id="57" name="Graphic 56">
                <a:extLst>
                  <a:ext uri="{FF2B5EF4-FFF2-40B4-BE49-F238E27FC236}">
                    <a16:creationId xmlns:a16="http://schemas.microsoft.com/office/drawing/2014/main" id="{F47BDB27-C826-F138-5846-940712BD4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4673" y="1773590"/>
                <a:ext cx="352105" cy="405739"/>
              </a:xfrm>
              <a:prstGeom prst="rect">
                <a:avLst/>
              </a:prstGeom>
            </p:spPr>
          </p:pic>
        </p:grpSp>
        <p:grpSp>
          <p:nvGrpSpPr>
            <p:cNvPr id="58" name="Group 57">
              <a:extLst>
                <a:ext uri="{FF2B5EF4-FFF2-40B4-BE49-F238E27FC236}">
                  <a16:creationId xmlns:a16="http://schemas.microsoft.com/office/drawing/2014/main" id="{9D5AF434-5E8F-D045-CEE1-0A3E3EBDE55F}"/>
                </a:ext>
              </a:extLst>
            </p:cNvPr>
            <p:cNvGrpSpPr/>
            <p:nvPr/>
          </p:nvGrpSpPr>
          <p:grpSpPr>
            <a:xfrm>
              <a:off x="4770279" y="2127848"/>
              <a:ext cx="2736158" cy="316851"/>
              <a:chOff x="1040652" y="1845197"/>
              <a:chExt cx="2762122" cy="382737"/>
            </a:xfrm>
          </p:grpSpPr>
          <p:sp>
            <p:nvSpPr>
              <p:cNvPr id="59" name="TextBox 60">
                <a:extLst>
                  <a:ext uri="{FF2B5EF4-FFF2-40B4-BE49-F238E27FC236}">
                    <a16:creationId xmlns:a16="http://schemas.microsoft.com/office/drawing/2014/main" id="{F3027B76-586D-A380-07E9-B3C4BF439290}"/>
                  </a:ext>
                </a:extLst>
              </p:cNvPr>
              <p:cNvSpPr txBox="1"/>
              <p:nvPr/>
            </p:nvSpPr>
            <p:spPr>
              <a:xfrm>
                <a:off x="1530320" y="1845197"/>
                <a:ext cx="2272454" cy="334599"/>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6"/>
                    </a:solidFill>
                    <a:latin typeface="Posterama" panose="020B0504020200020000" pitchFamily="34" charset="0"/>
                    <a:cs typeface="Posterama" panose="020B0504020200020000" pitchFamily="34" charset="0"/>
                  </a:rPr>
                  <a:t>How can this be achieved?</a:t>
                </a:r>
                <a:endParaRPr kumimoji="0" lang="en-GB" sz="1200" b="1" i="0" u="none" strike="noStrike" kern="1200" cap="none" spc="0" normalizeH="0" baseline="0" noProof="0" dirty="0">
                  <a:ln>
                    <a:noFill/>
                  </a:ln>
                  <a:solidFill>
                    <a:schemeClr val="accent6"/>
                  </a:solidFill>
                  <a:effectLst/>
                  <a:uLnTx/>
                  <a:uFillTx/>
                  <a:latin typeface="Posterama" panose="020B0504020200020000" pitchFamily="34" charset="0"/>
                  <a:cs typeface="Posterama" panose="020B0504020200020000" pitchFamily="34" charset="0"/>
                </a:endParaRPr>
              </a:p>
            </p:txBody>
          </p:sp>
          <p:pic>
            <p:nvPicPr>
              <p:cNvPr id="60" name="Graphic 59">
                <a:extLst>
                  <a:ext uri="{FF2B5EF4-FFF2-40B4-BE49-F238E27FC236}">
                    <a16:creationId xmlns:a16="http://schemas.microsoft.com/office/drawing/2014/main" id="{95729923-9660-5708-ADB8-F9E5CA7F4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652" y="1845668"/>
                <a:ext cx="382266" cy="382266"/>
              </a:xfrm>
              <a:prstGeom prst="rect">
                <a:avLst/>
              </a:prstGeom>
            </p:spPr>
          </p:pic>
        </p:grpSp>
        <p:grpSp>
          <p:nvGrpSpPr>
            <p:cNvPr id="61" name="Group 60">
              <a:extLst>
                <a:ext uri="{FF2B5EF4-FFF2-40B4-BE49-F238E27FC236}">
                  <a16:creationId xmlns:a16="http://schemas.microsoft.com/office/drawing/2014/main" id="{47067438-07B2-196F-8975-32D31C39CA5A}"/>
                </a:ext>
              </a:extLst>
            </p:cNvPr>
            <p:cNvGrpSpPr/>
            <p:nvPr/>
          </p:nvGrpSpPr>
          <p:grpSpPr>
            <a:xfrm>
              <a:off x="4527853" y="2613674"/>
              <a:ext cx="3011744" cy="507831"/>
              <a:chOff x="192482" y="2289862"/>
              <a:chExt cx="2835528" cy="613430"/>
            </a:xfrm>
          </p:grpSpPr>
          <p:sp>
            <p:nvSpPr>
              <p:cNvPr id="62" name="TextBox 61">
                <a:extLst>
                  <a:ext uri="{FF2B5EF4-FFF2-40B4-BE49-F238E27FC236}">
                    <a16:creationId xmlns:a16="http://schemas.microsoft.com/office/drawing/2014/main" id="{802446D1-5DEA-DC88-0711-85295C2A7667}"/>
                  </a:ext>
                </a:extLst>
              </p:cNvPr>
              <p:cNvSpPr txBox="1"/>
              <p:nvPr/>
            </p:nvSpPr>
            <p:spPr>
              <a:xfrm>
                <a:off x="415541" y="2289862"/>
                <a:ext cx="2612469" cy="6134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tIns="0" rIns="0">
                <a:spAutoFit/>
              </a:bodyPr>
              <a:lstStyle/>
              <a:p>
                <a:r>
                  <a:rPr lang="en-GB" sz="1000" dirty="0">
                    <a:solidFill>
                      <a:schemeClr val="tx1"/>
                    </a:solidFill>
                    <a:latin typeface="Posterama" panose="020B0504020200020000" pitchFamily="34" charset="0"/>
                    <a:cs typeface="Posterama" panose="020B0504020200020000" pitchFamily="34" charset="0"/>
                  </a:rPr>
                  <a:t>We can use limited domain knowledge to guide clustering so that the results are more interpretable from the start</a:t>
                </a:r>
              </a:p>
            </p:txBody>
          </p:sp>
          <p:sp>
            <p:nvSpPr>
              <p:cNvPr id="63" name="Half Frame 62">
                <a:extLst>
                  <a:ext uri="{FF2B5EF4-FFF2-40B4-BE49-F238E27FC236}">
                    <a16:creationId xmlns:a16="http://schemas.microsoft.com/office/drawing/2014/main" id="{8D586AAD-027A-B39B-1743-64322AD604E7}"/>
                  </a:ext>
                </a:extLst>
              </p:cNvPr>
              <p:cNvSpPr/>
              <p:nvPr/>
            </p:nvSpPr>
            <p:spPr>
              <a:xfrm rot="8100000">
                <a:off x="192482" y="2399356"/>
                <a:ext cx="166102" cy="152611"/>
              </a:xfrm>
              <a:prstGeom prst="halfFrame">
                <a:avLst/>
              </a:prstGeom>
              <a:solidFill>
                <a:schemeClr val="accent6"/>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1"/>
                  </a:solidFill>
                  <a:latin typeface="Posterama" panose="020B0504020200020000" pitchFamily="34" charset="0"/>
                  <a:cs typeface="Posterama" panose="020B0504020200020000" pitchFamily="34" charset="0"/>
                </a:endParaRPr>
              </a:p>
            </p:txBody>
          </p:sp>
        </p:grpSp>
        <p:grpSp>
          <p:nvGrpSpPr>
            <p:cNvPr id="64" name="Group 63">
              <a:extLst>
                <a:ext uri="{FF2B5EF4-FFF2-40B4-BE49-F238E27FC236}">
                  <a16:creationId xmlns:a16="http://schemas.microsoft.com/office/drawing/2014/main" id="{8ED8C619-C6A5-FC90-546D-AF4562FD0184}"/>
                </a:ext>
              </a:extLst>
            </p:cNvPr>
            <p:cNvGrpSpPr/>
            <p:nvPr/>
          </p:nvGrpSpPr>
          <p:grpSpPr>
            <a:xfrm>
              <a:off x="8495187" y="2116910"/>
              <a:ext cx="2655074" cy="327789"/>
              <a:chOff x="9421006" y="1803715"/>
              <a:chExt cx="2786798" cy="395950"/>
            </a:xfrm>
          </p:grpSpPr>
          <p:sp>
            <p:nvSpPr>
              <p:cNvPr id="65" name="TextBox 60">
                <a:extLst>
                  <a:ext uri="{FF2B5EF4-FFF2-40B4-BE49-F238E27FC236}">
                    <a16:creationId xmlns:a16="http://schemas.microsoft.com/office/drawing/2014/main" id="{68FDE56F-C1AC-C1A8-7B32-CCAC627AA00D}"/>
                  </a:ext>
                </a:extLst>
              </p:cNvPr>
              <p:cNvSpPr txBox="1"/>
              <p:nvPr/>
            </p:nvSpPr>
            <p:spPr>
              <a:xfrm>
                <a:off x="9961273" y="1803715"/>
                <a:ext cx="2246531" cy="334599"/>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accent4"/>
                    </a:solidFill>
                    <a:effectLst/>
                    <a:uLnTx/>
                    <a:uFillTx/>
                    <a:latin typeface="Posterama" panose="020B0504020200020000" pitchFamily="34" charset="0"/>
                    <a:cs typeface="Posterama" panose="020B0504020200020000" pitchFamily="34" charset="0"/>
                  </a:rPr>
                  <a:t>What impact does it have?</a:t>
                </a:r>
              </a:p>
            </p:txBody>
          </p:sp>
          <p:grpSp>
            <p:nvGrpSpPr>
              <p:cNvPr id="66" name="Group 65">
                <a:extLst>
                  <a:ext uri="{FF2B5EF4-FFF2-40B4-BE49-F238E27FC236}">
                    <a16:creationId xmlns:a16="http://schemas.microsoft.com/office/drawing/2014/main" id="{CD355348-E458-02A9-E81A-4CACB065D422}"/>
                  </a:ext>
                </a:extLst>
              </p:cNvPr>
              <p:cNvGrpSpPr/>
              <p:nvPr/>
            </p:nvGrpSpPr>
            <p:grpSpPr>
              <a:xfrm>
                <a:off x="9421006" y="1857847"/>
                <a:ext cx="341816" cy="341818"/>
                <a:chOff x="7097539" y="2282787"/>
                <a:chExt cx="544673" cy="601213"/>
              </a:xfrm>
              <a:solidFill>
                <a:schemeClr val="accent4"/>
              </a:solidFill>
            </p:grpSpPr>
            <p:sp>
              <p:nvSpPr>
                <p:cNvPr id="67" name="Freeform 514">
                  <a:extLst>
                    <a:ext uri="{FF2B5EF4-FFF2-40B4-BE49-F238E27FC236}">
                      <a16:creationId xmlns:a16="http://schemas.microsoft.com/office/drawing/2014/main" id="{2E8BA1E9-BAA7-B2D6-E5D1-55DFF2687E2C}"/>
                    </a:ext>
                  </a:extLst>
                </p:cNvPr>
                <p:cNvSpPr>
                  <a:spLocks noEditPoints="1"/>
                </p:cNvSpPr>
                <p:nvPr/>
              </p:nvSpPr>
              <p:spPr bwMode="auto">
                <a:xfrm>
                  <a:off x="7097539" y="2282787"/>
                  <a:ext cx="544673" cy="337589"/>
                </a:xfrm>
                <a:custGeom>
                  <a:avLst/>
                  <a:gdLst>
                    <a:gd name="T0" fmla="*/ 3 w 232"/>
                    <a:gd name="T1" fmla="*/ 69 h 134"/>
                    <a:gd name="T2" fmla="*/ 114 w 232"/>
                    <a:gd name="T3" fmla="*/ 134 h 134"/>
                    <a:gd name="T4" fmla="*/ 116 w 232"/>
                    <a:gd name="T5" fmla="*/ 134 h 134"/>
                    <a:gd name="T6" fmla="*/ 119 w 232"/>
                    <a:gd name="T7" fmla="*/ 134 h 134"/>
                    <a:gd name="T8" fmla="*/ 230 w 232"/>
                    <a:gd name="T9" fmla="*/ 69 h 134"/>
                    <a:gd name="T10" fmla="*/ 232 w 232"/>
                    <a:gd name="T11" fmla="*/ 65 h 134"/>
                    <a:gd name="T12" fmla="*/ 230 w 232"/>
                    <a:gd name="T13" fmla="*/ 61 h 134"/>
                    <a:gd name="T14" fmla="*/ 118 w 232"/>
                    <a:gd name="T15" fmla="*/ 1 h 134"/>
                    <a:gd name="T16" fmla="*/ 114 w 232"/>
                    <a:gd name="T17" fmla="*/ 1 h 134"/>
                    <a:gd name="T18" fmla="*/ 3 w 232"/>
                    <a:gd name="T19" fmla="*/ 61 h 134"/>
                    <a:gd name="T20" fmla="*/ 0 w 232"/>
                    <a:gd name="T21" fmla="*/ 65 h 134"/>
                    <a:gd name="T22" fmla="*/ 3 w 232"/>
                    <a:gd name="T23" fmla="*/ 69 h 134"/>
                    <a:gd name="T24" fmla="*/ 116 w 232"/>
                    <a:gd name="T25" fmla="*/ 11 h 134"/>
                    <a:gd name="T26" fmla="*/ 217 w 232"/>
                    <a:gd name="T27" fmla="*/ 65 h 134"/>
                    <a:gd name="T28" fmla="*/ 116 w 232"/>
                    <a:gd name="T29" fmla="*/ 124 h 134"/>
                    <a:gd name="T30" fmla="*/ 15 w 232"/>
                    <a:gd name="T31" fmla="*/ 65 h 134"/>
                    <a:gd name="T32" fmla="*/ 116 w 232"/>
                    <a:gd name="T33" fmla="*/ 1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34">
                      <a:moveTo>
                        <a:pt x="3" y="69"/>
                      </a:moveTo>
                      <a:cubicBezTo>
                        <a:pt x="114" y="134"/>
                        <a:pt x="114" y="134"/>
                        <a:pt x="114" y="134"/>
                      </a:cubicBezTo>
                      <a:cubicBezTo>
                        <a:pt x="114" y="134"/>
                        <a:pt x="115" y="134"/>
                        <a:pt x="116" y="134"/>
                      </a:cubicBezTo>
                      <a:cubicBezTo>
                        <a:pt x="117" y="134"/>
                        <a:pt x="118" y="134"/>
                        <a:pt x="119" y="134"/>
                      </a:cubicBezTo>
                      <a:cubicBezTo>
                        <a:pt x="230" y="69"/>
                        <a:pt x="230" y="69"/>
                        <a:pt x="230" y="69"/>
                      </a:cubicBezTo>
                      <a:cubicBezTo>
                        <a:pt x="231" y="68"/>
                        <a:pt x="232" y="67"/>
                        <a:pt x="232" y="65"/>
                      </a:cubicBezTo>
                      <a:cubicBezTo>
                        <a:pt x="232" y="63"/>
                        <a:pt x="231" y="62"/>
                        <a:pt x="230" y="61"/>
                      </a:cubicBezTo>
                      <a:cubicBezTo>
                        <a:pt x="118" y="1"/>
                        <a:pt x="118" y="1"/>
                        <a:pt x="118" y="1"/>
                      </a:cubicBezTo>
                      <a:cubicBezTo>
                        <a:pt x="117" y="0"/>
                        <a:pt x="115" y="0"/>
                        <a:pt x="114" y="1"/>
                      </a:cubicBezTo>
                      <a:cubicBezTo>
                        <a:pt x="3" y="61"/>
                        <a:pt x="3" y="61"/>
                        <a:pt x="3" y="61"/>
                      </a:cubicBezTo>
                      <a:cubicBezTo>
                        <a:pt x="1" y="62"/>
                        <a:pt x="0" y="63"/>
                        <a:pt x="0" y="65"/>
                      </a:cubicBezTo>
                      <a:cubicBezTo>
                        <a:pt x="0" y="67"/>
                        <a:pt x="1" y="68"/>
                        <a:pt x="3" y="69"/>
                      </a:cubicBezTo>
                      <a:close/>
                      <a:moveTo>
                        <a:pt x="116" y="11"/>
                      </a:moveTo>
                      <a:cubicBezTo>
                        <a:pt x="217" y="65"/>
                        <a:pt x="217" y="65"/>
                        <a:pt x="217" y="65"/>
                      </a:cubicBezTo>
                      <a:cubicBezTo>
                        <a:pt x="116" y="124"/>
                        <a:pt x="116" y="124"/>
                        <a:pt x="116" y="124"/>
                      </a:cubicBezTo>
                      <a:cubicBezTo>
                        <a:pt x="15" y="65"/>
                        <a:pt x="15" y="65"/>
                        <a:pt x="15" y="65"/>
                      </a:cubicBezTo>
                      <a:lnTo>
                        <a:pt x="116"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latin typeface="Posterama" panose="020B0504020200020000" pitchFamily="34" charset="0"/>
                    <a:cs typeface="Posterama" panose="020B0504020200020000" pitchFamily="34" charset="0"/>
                  </a:endParaRPr>
                </a:p>
              </p:txBody>
            </p:sp>
            <p:sp>
              <p:nvSpPr>
                <p:cNvPr id="68" name="Freeform 515">
                  <a:extLst>
                    <a:ext uri="{FF2B5EF4-FFF2-40B4-BE49-F238E27FC236}">
                      <a16:creationId xmlns:a16="http://schemas.microsoft.com/office/drawing/2014/main" id="{CB255181-7F1B-50F1-1966-9F0F8152F44E}"/>
                    </a:ext>
                  </a:extLst>
                </p:cNvPr>
                <p:cNvSpPr>
                  <a:spLocks/>
                </p:cNvSpPr>
                <p:nvPr/>
              </p:nvSpPr>
              <p:spPr bwMode="auto">
                <a:xfrm>
                  <a:off x="7097539" y="2521755"/>
                  <a:ext cx="544673" cy="229486"/>
                </a:xfrm>
                <a:custGeom>
                  <a:avLst/>
                  <a:gdLst>
                    <a:gd name="T0" fmla="*/ 230 w 232"/>
                    <a:gd name="T1" fmla="*/ 17 h 91"/>
                    <a:gd name="T2" fmla="*/ 202 w 232"/>
                    <a:gd name="T3" fmla="*/ 1 h 91"/>
                    <a:gd name="T4" fmla="*/ 195 w 232"/>
                    <a:gd name="T5" fmla="*/ 3 h 91"/>
                    <a:gd name="T6" fmla="*/ 197 w 232"/>
                    <a:gd name="T7" fmla="*/ 10 h 91"/>
                    <a:gd name="T8" fmla="*/ 218 w 232"/>
                    <a:gd name="T9" fmla="*/ 21 h 91"/>
                    <a:gd name="T10" fmla="*/ 116 w 232"/>
                    <a:gd name="T11" fmla="*/ 80 h 91"/>
                    <a:gd name="T12" fmla="*/ 15 w 232"/>
                    <a:gd name="T13" fmla="*/ 21 h 91"/>
                    <a:gd name="T14" fmla="*/ 35 w 232"/>
                    <a:gd name="T15" fmla="*/ 10 h 91"/>
                    <a:gd name="T16" fmla="*/ 37 w 232"/>
                    <a:gd name="T17" fmla="*/ 3 h 91"/>
                    <a:gd name="T18" fmla="*/ 30 w 232"/>
                    <a:gd name="T19" fmla="*/ 1 h 91"/>
                    <a:gd name="T20" fmla="*/ 3 w 232"/>
                    <a:gd name="T21" fmla="*/ 17 h 91"/>
                    <a:gd name="T22" fmla="*/ 0 w 232"/>
                    <a:gd name="T23" fmla="*/ 21 h 91"/>
                    <a:gd name="T24" fmla="*/ 3 w 232"/>
                    <a:gd name="T25" fmla="*/ 26 h 91"/>
                    <a:gd name="T26" fmla="*/ 114 w 232"/>
                    <a:gd name="T27" fmla="*/ 90 h 91"/>
                    <a:gd name="T28" fmla="*/ 116 w 232"/>
                    <a:gd name="T29" fmla="*/ 91 h 91"/>
                    <a:gd name="T30" fmla="*/ 119 w 232"/>
                    <a:gd name="T31" fmla="*/ 90 h 91"/>
                    <a:gd name="T32" fmla="*/ 230 w 232"/>
                    <a:gd name="T33" fmla="*/ 26 h 91"/>
                    <a:gd name="T34" fmla="*/ 232 w 232"/>
                    <a:gd name="T35" fmla="*/ 21 h 91"/>
                    <a:gd name="T36" fmla="*/ 230 w 232"/>
                    <a:gd name="T3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91">
                      <a:moveTo>
                        <a:pt x="230" y="17"/>
                      </a:moveTo>
                      <a:cubicBezTo>
                        <a:pt x="202" y="1"/>
                        <a:pt x="202" y="1"/>
                        <a:pt x="202" y="1"/>
                      </a:cubicBezTo>
                      <a:cubicBezTo>
                        <a:pt x="200" y="0"/>
                        <a:pt x="197" y="1"/>
                        <a:pt x="195" y="3"/>
                      </a:cubicBezTo>
                      <a:cubicBezTo>
                        <a:pt x="194" y="5"/>
                        <a:pt x="195" y="8"/>
                        <a:pt x="197" y="10"/>
                      </a:cubicBezTo>
                      <a:cubicBezTo>
                        <a:pt x="218" y="21"/>
                        <a:pt x="218" y="21"/>
                        <a:pt x="218" y="21"/>
                      </a:cubicBezTo>
                      <a:cubicBezTo>
                        <a:pt x="116" y="80"/>
                        <a:pt x="116" y="80"/>
                        <a:pt x="116" y="80"/>
                      </a:cubicBezTo>
                      <a:cubicBezTo>
                        <a:pt x="15" y="21"/>
                        <a:pt x="15" y="21"/>
                        <a:pt x="15" y="21"/>
                      </a:cubicBezTo>
                      <a:cubicBezTo>
                        <a:pt x="35" y="10"/>
                        <a:pt x="35" y="10"/>
                        <a:pt x="35" y="10"/>
                      </a:cubicBezTo>
                      <a:cubicBezTo>
                        <a:pt x="38" y="8"/>
                        <a:pt x="38" y="5"/>
                        <a:pt x="37" y="3"/>
                      </a:cubicBezTo>
                      <a:cubicBezTo>
                        <a:pt x="36" y="1"/>
                        <a:pt x="33" y="0"/>
                        <a:pt x="30" y="1"/>
                      </a:cubicBezTo>
                      <a:cubicBezTo>
                        <a:pt x="3" y="17"/>
                        <a:pt x="3" y="17"/>
                        <a:pt x="3" y="17"/>
                      </a:cubicBezTo>
                      <a:cubicBezTo>
                        <a:pt x="1" y="18"/>
                        <a:pt x="0" y="20"/>
                        <a:pt x="0" y="21"/>
                      </a:cubicBezTo>
                      <a:cubicBezTo>
                        <a:pt x="0" y="23"/>
                        <a:pt x="1" y="25"/>
                        <a:pt x="3" y="26"/>
                      </a:cubicBezTo>
                      <a:cubicBezTo>
                        <a:pt x="114" y="90"/>
                        <a:pt x="114" y="90"/>
                        <a:pt x="114" y="90"/>
                      </a:cubicBezTo>
                      <a:cubicBezTo>
                        <a:pt x="114" y="90"/>
                        <a:pt x="115" y="91"/>
                        <a:pt x="116" y="91"/>
                      </a:cubicBezTo>
                      <a:cubicBezTo>
                        <a:pt x="117" y="91"/>
                        <a:pt x="118" y="90"/>
                        <a:pt x="119" y="90"/>
                      </a:cubicBezTo>
                      <a:cubicBezTo>
                        <a:pt x="230" y="26"/>
                        <a:pt x="230" y="26"/>
                        <a:pt x="230" y="26"/>
                      </a:cubicBezTo>
                      <a:cubicBezTo>
                        <a:pt x="231" y="25"/>
                        <a:pt x="232" y="23"/>
                        <a:pt x="232" y="21"/>
                      </a:cubicBezTo>
                      <a:cubicBezTo>
                        <a:pt x="232" y="20"/>
                        <a:pt x="231" y="18"/>
                        <a:pt x="230"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latin typeface="Posterama" panose="020B0504020200020000" pitchFamily="34" charset="0"/>
                    <a:cs typeface="Posterama" panose="020B0504020200020000" pitchFamily="34" charset="0"/>
                  </a:endParaRPr>
                </a:p>
              </p:txBody>
            </p:sp>
            <p:sp>
              <p:nvSpPr>
                <p:cNvPr id="69" name="Freeform 516">
                  <a:extLst>
                    <a:ext uri="{FF2B5EF4-FFF2-40B4-BE49-F238E27FC236}">
                      <a16:creationId xmlns:a16="http://schemas.microsoft.com/office/drawing/2014/main" id="{502B80F2-1400-3608-666F-87694BC6A1EF}"/>
                    </a:ext>
                  </a:extLst>
                </p:cNvPr>
                <p:cNvSpPr>
                  <a:spLocks/>
                </p:cNvSpPr>
                <p:nvPr/>
              </p:nvSpPr>
              <p:spPr bwMode="auto">
                <a:xfrm>
                  <a:off x="7097539" y="2654514"/>
                  <a:ext cx="544673" cy="229486"/>
                </a:xfrm>
                <a:custGeom>
                  <a:avLst/>
                  <a:gdLst>
                    <a:gd name="T0" fmla="*/ 230 w 232"/>
                    <a:gd name="T1" fmla="*/ 17 h 91"/>
                    <a:gd name="T2" fmla="*/ 202 w 232"/>
                    <a:gd name="T3" fmla="*/ 1 h 91"/>
                    <a:gd name="T4" fmla="*/ 195 w 232"/>
                    <a:gd name="T5" fmla="*/ 3 h 91"/>
                    <a:gd name="T6" fmla="*/ 197 w 232"/>
                    <a:gd name="T7" fmla="*/ 10 h 91"/>
                    <a:gd name="T8" fmla="*/ 218 w 232"/>
                    <a:gd name="T9" fmla="*/ 21 h 91"/>
                    <a:gd name="T10" fmla="*/ 116 w 232"/>
                    <a:gd name="T11" fmla="*/ 80 h 91"/>
                    <a:gd name="T12" fmla="*/ 15 w 232"/>
                    <a:gd name="T13" fmla="*/ 21 h 91"/>
                    <a:gd name="T14" fmla="*/ 35 w 232"/>
                    <a:gd name="T15" fmla="*/ 10 h 91"/>
                    <a:gd name="T16" fmla="*/ 37 w 232"/>
                    <a:gd name="T17" fmla="*/ 3 h 91"/>
                    <a:gd name="T18" fmla="*/ 30 w 232"/>
                    <a:gd name="T19" fmla="*/ 1 h 91"/>
                    <a:gd name="T20" fmla="*/ 3 w 232"/>
                    <a:gd name="T21" fmla="*/ 17 h 91"/>
                    <a:gd name="T22" fmla="*/ 0 w 232"/>
                    <a:gd name="T23" fmla="*/ 21 h 91"/>
                    <a:gd name="T24" fmla="*/ 3 w 232"/>
                    <a:gd name="T25" fmla="*/ 26 h 91"/>
                    <a:gd name="T26" fmla="*/ 114 w 232"/>
                    <a:gd name="T27" fmla="*/ 90 h 91"/>
                    <a:gd name="T28" fmla="*/ 116 w 232"/>
                    <a:gd name="T29" fmla="*/ 91 h 91"/>
                    <a:gd name="T30" fmla="*/ 119 w 232"/>
                    <a:gd name="T31" fmla="*/ 90 h 91"/>
                    <a:gd name="T32" fmla="*/ 230 w 232"/>
                    <a:gd name="T33" fmla="*/ 26 h 91"/>
                    <a:gd name="T34" fmla="*/ 232 w 232"/>
                    <a:gd name="T35" fmla="*/ 21 h 91"/>
                    <a:gd name="T36" fmla="*/ 230 w 232"/>
                    <a:gd name="T37"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91">
                      <a:moveTo>
                        <a:pt x="230" y="17"/>
                      </a:moveTo>
                      <a:cubicBezTo>
                        <a:pt x="202" y="1"/>
                        <a:pt x="202" y="1"/>
                        <a:pt x="202" y="1"/>
                      </a:cubicBezTo>
                      <a:cubicBezTo>
                        <a:pt x="200" y="0"/>
                        <a:pt x="197" y="1"/>
                        <a:pt x="195" y="3"/>
                      </a:cubicBezTo>
                      <a:cubicBezTo>
                        <a:pt x="194" y="5"/>
                        <a:pt x="195" y="8"/>
                        <a:pt x="197" y="10"/>
                      </a:cubicBezTo>
                      <a:cubicBezTo>
                        <a:pt x="218" y="21"/>
                        <a:pt x="218" y="21"/>
                        <a:pt x="218" y="21"/>
                      </a:cubicBezTo>
                      <a:cubicBezTo>
                        <a:pt x="116" y="80"/>
                        <a:pt x="116" y="80"/>
                        <a:pt x="116" y="80"/>
                      </a:cubicBezTo>
                      <a:cubicBezTo>
                        <a:pt x="15" y="21"/>
                        <a:pt x="15" y="21"/>
                        <a:pt x="15" y="21"/>
                      </a:cubicBezTo>
                      <a:cubicBezTo>
                        <a:pt x="35" y="10"/>
                        <a:pt x="35" y="10"/>
                        <a:pt x="35" y="10"/>
                      </a:cubicBezTo>
                      <a:cubicBezTo>
                        <a:pt x="38" y="8"/>
                        <a:pt x="38" y="5"/>
                        <a:pt x="37" y="3"/>
                      </a:cubicBezTo>
                      <a:cubicBezTo>
                        <a:pt x="36" y="1"/>
                        <a:pt x="33" y="0"/>
                        <a:pt x="30" y="1"/>
                      </a:cubicBezTo>
                      <a:cubicBezTo>
                        <a:pt x="3" y="17"/>
                        <a:pt x="3" y="17"/>
                        <a:pt x="3" y="17"/>
                      </a:cubicBezTo>
                      <a:cubicBezTo>
                        <a:pt x="1" y="18"/>
                        <a:pt x="0" y="20"/>
                        <a:pt x="0" y="21"/>
                      </a:cubicBezTo>
                      <a:cubicBezTo>
                        <a:pt x="0" y="23"/>
                        <a:pt x="1" y="25"/>
                        <a:pt x="3" y="26"/>
                      </a:cubicBezTo>
                      <a:cubicBezTo>
                        <a:pt x="114" y="90"/>
                        <a:pt x="114" y="90"/>
                        <a:pt x="114" y="90"/>
                      </a:cubicBezTo>
                      <a:cubicBezTo>
                        <a:pt x="114" y="90"/>
                        <a:pt x="115" y="91"/>
                        <a:pt x="116" y="91"/>
                      </a:cubicBezTo>
                      <a:cubicBezTo>
                        <a:pt x="117" y="91"/>
                        <a:pt x="118" y="90"/>
                        <a:pt x="119" y="90"/>
                      </a:cubicBezTo>
                      <a:cubicBezTo>
                        <a:pt x="230" y="26"/>
                        <a:pt x="230" y="26"/>
                        <a:pt x="230" y="26"/>
                      </a:cubicBezTo>
                      <a:cubicBezTo>
                        <a:pt x="231" y="25"/>
                        <a:pt x="232" y="23"/>
                        <a:pt x="232" y="21"/>
                      </a:cubicBezTo>
                      <a:cubicBezTo>
                        <a:pt x="232" y="20"/>
                        <a:pt x="231" y="18"/>
                        <a:pt x="230"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latin typeface="Posterama" panose="020B0504020200020000" pitchFamily="34" charset="0"/>
                    <a:cs typeface="Posterama" panose="020B0504020200020000" pitchFamily="34" charset="0"/>
                  </a:endParaRPr>
                </a:p>
              </p:txBody>
            </p:sp>
          </p:grpSp>
        </p:grpSp>
        <p:grpSp>
          <p:nvGrpSpPr>
            <p:cNvPr id="70" name="Group 69">
              <a:extLst>
                <a:ext uri="{FF2B5EF4-FFF2-40B4-BE49-F238E27FC236}">
                  <a16:creationId xmlns:a16="http://schemas.microsoft.com/office/drawing/2014/main" id="{3E90E12D-06AA-D1EA-3030-65A822165676}"/>
                </a:ext>
              </a:extLst>
            </p:cNvPr>
            <p:cNvGrpSpPr/>
            <p:nvPr/>
          </p:nvGrpSpPr>
          <p:grpSpPr>
            <a:xfrm>
              <a:off x="894933" y="3445569"/>
              <a:ext cx="3000386" cy="661720"/>
              <a:chOff x="6292328" y="2519210"/>
              <a:chExt cx="2579130" cy="799319"/>
            </a:xfrm>
          </p:grpSpPr>
          <p:sp>
            <p:nvSpPr>
              <p:cNvPr id="71" name="Half Frame 70">
                <a:extLst>
                  <a:ext uri="{FF2B5EF4-FFF2-40B4-BE49-F238E27FC236}">
                    <a16:creationId xmlns:a16="http://schemas.microsoft.com/office/drawing/2014/main" id="{900D8004-4596-6B98-4172-E53DDB3EB20E}"/>
                  </a:ext>
                </a:extLst>
              </p:cNvPr>
              <p:cNvSpPr/>
              <p:nvPr/>
            </p:nvSpPr>
            <p:spPr>
              <a:xfrm rot="8100000">
                <a:off x="6292328" y="2676047"/>
                <a:ext cx="166102" cy="152611"/>
              </a:xfrm>
              <a:prstGeom prst="halfFrame">
                <a:avLst/>
              </a:prstGeom>
              <a:solidFill>
                <a:schemeClr val="accent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2"/>
                  </a:solidFill>
                  <a:latin typeface="Posterama" panose="020B0504020200020000" pitchFamily="34" charset="0"/>
                  <a:cs typeface="Posterama" panose="020B0504020200020000" pitchFamily="34" charset="0"/>
                </a:endParaRPr>
              </a:p>
            </p:txBody>
          </p:sp>
          <p:sp>
            <p:nvSpPr>
              <p:cNvPr id="72" name="Rectangle 71">
                <a:extLst>
                  <a:ext uri="{FF2B5EF4-FFF2-40B4-BE49-F238E27FC236}">
                    <a16:creationId xmlns:a16="http://schemas.microsoft.com/office/drawing/2014/main" id="{34601C66-6651-DB08-971C-9B334A9D0230}"/>
                  </a:ext>
                </a:extLst>
              </p:cNvPr>
              <p:cNvSpPr/>
              <p:nvPr/>
            </p:nvSpPr>
            <p:spPr>
              <a:xfrm>
                <a:off x="6523622" y="2519210"/>
                <a:ext cx="2347836" cy="799319"/>
              </a:xfrm>
              <a:prstGeom prst="rect">
                <a:avLst/>
              </a:prstGeom>
              <a:solidFill>
                <a:srgbClr val="F2F2F2">
                  <a:alpha val="2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spAutoFit/>
              </a:bodyPr>
              <a:lstStyle/>
              <a:p>
                <a:r>
                  <a:rPr lang="en-GB" sz="1000" dirty="0">
                    <a:solidFill>
                      <a:schemeClr val="tx1"/>
                    </a:solidFill>
                    <a:latin typeface="Posterama" panose="020B0504020200020000" pitchFamily="34" charset="0"/>
                    <a:cs typeface="Posterama" panose="020B0504020200020000" pitchFamily="34" charset="0"/>
                  </a:rPr>
                  <a:t>Moreover, we usually have some prior knowledge – for example, a few cells we recognize or known marker genes – yet classic clustering ignores this information.</a:t>
                </a:r>
                <a:endParaRPr lang="en-GB" sz="1000" dirty="0">
                  <a:solidFill>
                    <a:schemeClr val="tx1"/>
                  </a:solidFill>
                  <a:highlight>
                    <a:srgbClr val="FFFF00"/>
                  </a:highlight>
                  <a:latin typeface="Posterama" panose="020B0504020200020000" pitchFamily="34" charset="0"/>
                  <a:cs typeface="Posterama" panose="020B0504020200020000" pitchFamily="34" charset="0"/>
                </a:endParaRPr>
              </a:p>
            </p:txBody>
          </p:sp>
        </p:grpSp>
        <p:grpSp>
          <p:nvGrpSpPr>
            <p:cNvPr id="76" name="Group 75">
              <a:extLst>
                <a:ext uri="{FF2B5EF4-FFF2-40B4-BE49-F238E27FC236}">
                  <a16:creationId xmlns:a16="http://schemas.microsoft.com/office/drawing/2014/main" id="{08AB02F9-38E5-B641-01E7-B177B2841536}"/>
                </a:ext>
              </a:extLst>
            </p:cNvPr>
            <p:cNvGrpSpPr/>
            <p:nvPr/>
          </p:nvGrpSpPr>
          <p:grpSpPr>
            <a:xfrm>
              <a:off x="4522641" y="3202651"/>
              <a:ext cx="3034445" cy="969497"/>
              <a:chOff x="204041" y="2225780"/>
              <a:chExt cx="2856901" cy="1171095"/>
            </a:xfrm>
          </p:grpSpPr>
          <p:sp>
            <p:nvSpPr>
              <p:cNvPr id="77" name="TextBox 76">
                <a:extLst>
                  <a:ext uri="{FF2B5EF4-FFF2-40B4-BE49-F238E27FC236}">
                    <a16:creationId xmlns:a16="http://schemas.microsoft.com/office/drawing/2014/main" id="{214E0473-3818-0EAD-D1E1-F1837172E050}"/>
                  </a:ext>
                </a:extLst>
              </p:cNvPr>
              <p:cNvSpPr txBox="1"/>
              <p:nvPr/>
            </p:nvSpPr>
            <p:spPr>
              <a:xfrm>
                <a:off x="432007" y="2225780"/>
                <a:ext cx="2628935" cy="117109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tIns="0" rIns="0">
                <a:spAutoFit/>
              </a:bodyPr>
              <a:lstStyle/>
              <a:p>
                <a:r>
                  <a:rPr lang="en-GB" sz="1000" dirty="0">
                    <a:solidFill>
                      <a:schemeClr val="tx1"/>
                    </a:solidFill>
                    <a:latin typeface="Posterama" panose="020B0504020200020000" pitchFamily="34" charset="0"/>
                    <a:cs typeface="Posterama" panose="020B0504020200020000" pitchFamily="34" charset="0"/>
                  </a:rPr>
                  <a:t>A deep clustering framework, like scDCC which combines a ZINB-based autoencoder with pairwise constraint learning, enabling refined clustering using limited prior knowledge while accounting for the sparsity and over-dispersion in </a:t>
                </a:r>
                <a:r>
                  <a:rPr lang="en-GB" sz="1000" dirty="0" err="1">
                    <a:solidFill>
                      <a:schemeClr val="tx1"/>
                    </a:solidFill>
                    <a:latin typeface="Posterama" panose="020B0504020200020000" pitchFamily="34" charset="0"/>
                    <a:cs typeface="Posterama" panose="020B0504020200020000" pitchFamily="34" charset="0"/>
                  </a:rPr>
                  <a:t>scRNA-seq</a:t>
                </a:r>
                <a:r>
                  <a:rPr lang="en-GB" sz="1000" dirty="0">
                    <a:solidFill>
                      <a:schemeClr val="tx1"/>
                    </a:solidFill>
                    <a:latin typeface="Posterama" panose="020B0504020200020000" pitchFamily="34" charset="0"/>
                    <a:cs typeface="Posterama" panose="020B0504020200020000" pitchFamily="34" charset="0"/>
                  </a:rPr>
                  <a:t> data.</a:t>
                </a:r>
              </a:p>
            </p:txBody>
          </p:sp>
          <p:sp>
            <p:nvSpPr>
              <p:cNvPr id="78" name="Half Frame 77">
                <a:extLst>
                  <a:ext uri="{FF2B5EF4-FFF2-40B4-BE49-F238E27FC236}">
                    <a16:creationId xmlns:a16="http://schemas.microsoft.com/office/drawing/2014/main" id="{159F9388-C7B9-1154-9A0B-398B31BAD3A7}"/>
                  </a:ext>
                </a:extLst>
              </p:cNvPr>
              <p:cNvSpPr/>
              <p:nvPr/>
            </p:nvSpPr>
            <p:spPr>
              <a:xfrm rot="8100000">
                <a:off x="204041" y="2436029"/>
                <a:ext cx="166102" cy="152611"/>
              </a:xfrm>
              <a:prstGeom prst="halfFrame">
                <a:avLst/>
              </a:prstGeom>
              <a:solidFill>
                <a:schemeClr val="accent6"/>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1"/>
                  </a:solidFill>
                  <a:latin typeface="Posterama" panose="020B0504020200020000" pitchFamily="34" charset="0"/>
                  <a:cs typeface="Posterama" panose="020B0504020200020000" pitchFamily="34" charset="0"/>
                </a:endParaRPr>
              </a:p>
            </p:txBody>
          </p:sp>
        </p:grpSp>
        <p:grpSp>
          <p:nvGrpSpPr>
            <p:cNvPr id="79" name="Group 78">
              <a:extLst>
                <a:ext uri="{FF2B5EF4-FFF2-40B4-BE49-F238E27FC236}">
                  <a16:creationId xmlns:a16="http://schemas.microsoft.com/office/drawing/2014/main" id="{8C3CF123-3F77-0031-AE8C-606D84B096D6}"/>
                </a:ext>
              </a:extLst>
            </p:cNvPr>
            <p:cNvGrpSpPr/>
            <p:nvPr/>
          </p:nvGrpSpPr>
          <p:grpSpPr>
            <a:xfrm>
              <a:off x="8250357" y="2585796"/>
              <a:ext cx="3063860" cy="815608"/>
              <a:chOff x="192482" y="2250560"/>
              <a:chExt cx="2896612" cy="985206"/>
            </a:xfrm>
          </p:grpSpPr>
          <p:sp>
            <p:nvSpPr>
              <p:cNvPr id="80" name="TextBox 79">
                <a:extLst>
                  <a:ext uri="{FF2B5EF4-FFF2-40B4-BE49-F238E27FC236}">
                    <a16:creationId xmlns:a16="http://schemas.microsoft.com/office/drawing/2014/main" id="{EB3D17D7-1F96-AA40-BD58-3E502B509248}"/>
                  </a:ext>
                </a:extLst>
              </p:cNvPr>
              <p:cNvSpPr txBox="1"/>
              <p:nvPr/>
            </p:nvSpPr>
            <p:spPr>
              <a:xfrm>
                <a:off x="460159" y="2250560"/>
                <a:ext cx="2628935" cy="98520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tIns="0" rIns="0">
                <a:spAutoFit/>
              </a:bodyPr>
              <a:lstStyle/>
              <a:p>
                <a:r>
                  <a:rPr lang="en-GB" sz="1000" dirty="0">
                    <a:solidFill>
                      <a:schemeClr val="tx1"/>
                    </a:solidFill>
                    <a:latin typeface="Posterama" panose="020B0504020200020000" pitchFamily="34" charset="0"/>
                    <a:cs typeface="Posterama" panose="020B0504020200020000" pitchFamily="34" charset="0"/>
                  </a:rPr>
                  <a:t>Improves biological interpretability by producing clusters that align with known cell identities and outperform K-means and DEC, achieving 30–40% gains in ARI/NMI across multiple </a:t>
                </a:r>
                <a:r>
                  <a:rPr lang="en-GB" sz="1000" dirty="0" err="1">
                    <a:solidFill>
                      <a:schemeClr val="tx1"/>
                    </a:solidFill>
                    <a:latin typeface="Posterama" panose="020B0504020200020000" pitchFamily="34" charset="0"/>
                    <a:cs typeface="Posterama" panose="020B0504020200020000" pitchFamily="34" charset="0"/>
                  </a:rPr>
                  <a:t>scRNA-seq</a:t>
                </a:r>
                <a:r>
                  <a:rPr lang="en-GB" sz="1000" dirty="0">
                    <a:solidFill>
                      <a:schemeClr val="tx1"/>
                    </a:solidFill>
                    <a:latin typeface="Posterama" panose="020B0504020200020000" pitchFamily="34" charset="0"/>
                    <a:cs typeface="Posterama" panose="020B0504020200020000" pitchFamily="34" charset="0"/>
                  </a:rPr>
                  <a:t> datasets.</a:t>
                </a:r>
              </a:p>
            </p:txBody>
          </p:sp>
          <p:sp>
            <p:nvSpPr>
              <p:cNvPr id="81" name="Half Frame 80">
                <a:extLst>
                  <a:ext uri="{FF2B5EF4-FFF2-40B4-BE49-F238E27FC236}">
                    <a16:creationId xmlns:a16="http://schemas.microsoft.com/office/drawing/2014/main" id="{350EE430-A854-A772-EEE6-08FB2D0B7B10}"/>
                  </a:ext>
                </a:extLst>
              </p:cNvPr>
              <p:cNvSpPr/>
              <p:nvPr/>
            </p:nvSpPr>
            <p:spPr>
              <a:xfrm rot="8100000">
                <a:off x="192482" y="2399356"/>
                <a:ext cx="166102" cy="152611"/>
              </a:xfrm>
              <a:prstGeom prst="halfFram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1"/>
                  </a:solidFill>
                  <a:latin typeface="Posterama" panose="020B0504020200020000" pitchFamily="34" charset="0"/>
                  <a:cs typeface="Posterama" panose="020B0504020200020000" pitchFamily="34" charset="0"/>
                </a:endParaRPr>
              </a:p>
            </p:txBody>
          </p:sp>
        </p:grpSp>
        <p:sp>
          <p:nvSpPr>
            <p:cNvPr id="4" name="Half Frame 80">
              <a:extLst>
                <a:ext uri="{FF2B5EF4-FFF2-40B4-BE49-F238E27FC236}">
                  <a16:creationId xmlns:a16="http://schemas.microsoft.com/office/drawing/2014/main" id="{2E999994-6D9A-E7E1-454D-6D09910D65FB}"/>
                </a:ext>
              </a:extLst>
            </p:cNvPr>
            <p:cNvSpPr/>
            <p:nvPr/>
          </p:nvSpPr>
          <p:spPr>
            <a:xfrm rot="8100000">
              <a:off x="8252387" y="3513178"/>
              <a:ext cx="175693" cy="126340"/>
            </a:xfrm>
            <a:prstGeom prst="halfFrame">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solidFill>
                  <a:schemeClr val="tx1"/>
                </a:solidFill>
                <a:latin typeface="Posterama" panose="020B0504020200020000" pitchFamily="34" charset="0"/>
                <a:cs typeface="Posterama" panose="020B0504020200020000" pitchFamily="34" charset="0"/>
              </a:endParaRPr>
            </a:p>
          </p:txBody>
        </p:sp>
        <p:sp>
          <p:nvSpPr>
            <p:cNvPr id="5" name="TextBox 4">
              <a:extLst>
                <a:ext uri="{FF2B5EF4-FFF2-40B4-BE49-F238E27FC236}">
                  <a16:creationId xmlns:a16="http://schemas.microsoft.com/office/drawing/2014/main" id="{287FDEC6-CC3A-D1FB-1150-0B4A13E0198A}"/>
                </a:ext>
              </a:extLst>
            </p:cNvPr>
            <p:cNvSpPr txBox="1"/>
            <p:nvPr/>
          </p:nvSpPr>
          <p:spPr>
            <a:xfrm>
              <a:off x="8533489" y="3429000"/>
              <a:ext cx="2780728" cy="96949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tIns="0" rIns="0">
              <a:spAutoFit/>
            </a:bodyPr>
            <a:lstStyle/>
            <a:p>
              <a:r>
                <a:rPr lang="en-GB" sz="1000" dirty="0">
                  <a:solidFill>
                    <a:schemeClr val="tx1"/>
                  </a:solidFill>
                  <a:latin typeface="Posterama" panose="020B0504020200020000" pitchFamily="34" charset="0"/>
                  <a:cs typeface="Posterama" panose="020B0504020200020000" pitchFamily="34" charset="0"/>
                </a:rPr>
                <a:t>Preserves rare cell types and captures subtle cellular subtypes, while reducing manual intervention through a reproducible, semi-supervised pipeline—laying the groundwork for scalable, expert-guided single-cell analysis.</a:t>
              </a:r>
            </a:p>
          </p:txBody>
        </p:sp>
      </p:grpSp>
    </p:spTree>
    <p:extLst>
      <p:ext uri="{BB962C8B-B14F-4D97-AF65-F5344CB8AC3E}">
        <p14:creationId xmlns:p14="http://schemas.microsoft.com/office/powerpoint/2010/main" val="360463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ppt_x"/>
                                          </p:val>
                                        </p:tav>
                                        <p:tav tm="100000">
                                          <p:val>
                                            <p:strVal val="#ppt_x"/>
                                          </p:val>
                                        </p:tav>
                                      </p:tavLst>
                                    </p:anim>
                                    <p:anim calcmode="lin" valueType="num">
                                      <p:cBhvr additive="base">
                                        <p:cTn id="26" dur="500" fill="hold"/>
                                        <p:tgtEl>
                                          <p:spTgt spid="9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ppt_x"/>
                                          </p:val>
                                        </p:tav>
                                        <p:tav tm="100000">
                                          <p:val>
                                            <p:strVal val="#ppt_x"/>
                                          </p:val>
                                        </p:tav>
                                      </p:tavLst>
                                    </p:anim>
                                    <p:anim calcmode="lin" valueType="num">
                                      <p:cBhvr additive="base">
                                        <p:cTn id="3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0" grpId="0" animBg="1"/>
      <p:bldP spid="9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F4E81-CAE8-8817-225D-0B709979F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09457-8895-9E2A-4139-AAAC878D5932}"/>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Key Datasets Applied</a:t>
            </a:r>
          </a:p>
        </p:txBody>
      </p:sp>
      <p:sp>
        <p:nvSpPr>
          <p:cNvPr id="6" name="Title 1">
            <a:extLst>
              <a:ext uri="{FF2B5EF4-FFF2-40B4-BE49-F238E27FC236}">
                <a16:creationId xmlns:a16="http://schemas.microsoft.com/office/drawing/2014/main" id="{78FB2C66-73FA-3C50-11EF-EB35A3FB2DFD}"/>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For this experiment, we have utilized four major datasets for applying single cell clustering methods</a:t>
            </a:r>
          </a:p>
        </p:txBody>
      </p:sp>
      <p:cxnSp>
        <p:nvCxnSpPr>
          <p:cNvPr id="4" name="Straight Connector 3">
            <a:extLst>
              <a:ext uri="{FF2B5EF4-FFF2-40B4-BE49-F238E27FC236}">
                <a16:creationId xmlns:a16="http://schemas.microsoft.com/office/drawing/2014/main" id="{E90DF406-92A8-59A2-451F-3E4AE914FEC2}"/>
              </a:ext>
            </a:extLst>
          </p:cNvPr>
          <p:cNvCxnSpPr>
            <a:cxnSpLocks/>
          </p:cNvCxnSpPr>
          <p:nvPr/>
        </p:nvCxnSpPr>
        <p:spPr>
          <a:xfrm>
            <a:off x="6247679" y="2136358"/>
            <a:ext cx="0" cy="4114800"/>
          </a:xfrm>
          <a:prstGeom prst="line">
            <a:avLst/>
          </a:prstGeom>
          <a:ln w="12700" cap="rnd">
            <a:solidFill>
              <a:srgbClr val="9A9A9A"/>
            </a:solidFill>
            <a:prstDash val="sysDash"/>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95C73F-D2C6-0354-B736-4116E36234A9}"/>
              </a:ext>
            </a:extLst>
          </p:cNvPr>
          <p:cNvCxnSpPr>
            <a:cxnSpLocks/>
          </p:cNvCxnSpPr>
          <p:nvPr/>
        </p:nvCxnSpPr>
        <p:spPr>
          <a:xfrm>
            <a:off x="953930" y="4313581"/>
            <a:ext cx="10316817" cy="0"/>
          </a:xfrm>
          <a:prstGeom prst="line">
            <a:avLst/>
          </a:prstGeom>
          <a:ln w="12700" cap="rnd">
            <a:solidFill>
              <a:srgbClr val="9A9A9A"/>
            </a:solidFill>
            <a:prstDash val="sysDash"/>
            <a:round/>
          </a:ln>
        </p:spPr>
        <p:style>
          <a:lnRef idx="1">
            <a:schemeClr val="accent1"/>
          </a:lnRef>
          <a:fillRef idx="0">
            <a:schemeClr val="accent1"/>
          </a:fillRef>
          <a:effectRef idx="0">
            <a:schemeClr val="accent1"/>
          </a:effectRef>
          <a:fontRef idx="minor">
            <a:schemeClr val="tx1"/>
          </a:fontRef>
        </p:style>
      </p:cxnSp>
      <p:sp>
        <p:nvSpPr>
          <p:cNvPr id="9" name="TextBox 60">
            <a:extLst>
              <a:ext uri="{FF2B5EF4-FFF2-40B4-BE49-F238E27FC236}">
                <a16:creationId xmlns:a16="http://schemas.microsoft.com/office/drawing/2014/main" id="{A6A6E2EF-E593-30E4-393A-BA7D3D2F5199}"/>
              </a:ext>
            </a:extLst>
          </p:cNvPr>
          <p:cNvSpPr txBox="1"/>
          <p:nvPr/>
        </p:nvSpPr>
        <p:spPr>
          <a:xfrm>
            <a:off x="2273807" y="1944073"/>
            <a:ext cx="2329590" cy="276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4"/>
                </a:solidFill>
                <a:latin typeface="Posterama" panose="020B0504020200020000" pitchFamily="34" charset="0"/>
                <a:cs typeface="Posterama" panose="020B0504020200020000" pitchFamily="34" charset="0"/>
              </a:rPr>
              <a:t>Mouse Bladder Cells (MCA)</a:t>
            </a:r>
            <a:endParaRPr kumimoji="0" lang="en-GB" sz="1200" b="1" i="0" u="none" strike="noStrike" kern="1200" cap="none" spc="0" normalizeH="0" baseline="0" noProof="0" dirty="0">
              <a:ln>
                <a:noFill/>
              </a:ln>
              <a:solidFill>
                <a:schemeClr val="accent4"/>
              </a:solidFill>
              <a:effectLst/>
              <a:uLnTx/>
              <a:uFillTx/>
              <a:latin typeface="Posterama" panose="020B0504020200020000" pitchFamily="34" charset="0"/>
              <a:cs typeface="Posterama" panose="020B0504020200020000" pitchFamily="34" charset="0"/>
            </a:endParaRPr>
          </a:p>
        </p:txBody>
      </p:sp>
      <p:sp>
        <p:nvSpPr>
          <p:cNvPr id="10" name="TextBox 60">
            <a:extLst>
              <a:ext uri="{FF2B5EF4-FFF2-40B4-BE49-F238E27FC236}">
                <a16:creationId xmlns:a16="http://schemas.microsoft.com/office/drawing/2014/main" id="{2DE387F6-0E9A-A727-3DD8-870BFC8EB943}"/>
              </a:ext>
            </a:extLst>
          </p:cNvPr>
          <p:cNvSpPr txBox="1"/>
          <p:nvPr/>
        </p:nvSpPr>
        <p:spPr>
          <a:xfrm>
            <a:off x="7786991" y="1944073"/>
            <a:ext cx="2329590" cy="276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4"/>
                </a:solidFill>
                <a:latin typeface="Posterama" panose="020B0504020200020000" pitchFamily="34" charset="0"/>
                <a:cs typeface="Posterama" panose="020B0504020200020000" pitchFamily="34" charset="0"/>
              </a:rPr>
              <a:t>Worm Neuron Cells</a:t>
            </a:r>
            <a:endParaRPr kumimoji="0" lang="en-GB" sz="1200" b="1" i="0" u="none" strike="noStrike" kern="1200" cap="none" spc="0" normalizeH="0" baseline="0" noProof="0" dirty="0">
              <a:ln>
                <a:noFill/>
              </a:ln>
              <a:solidFill>
                <a:schemeClr val="accent4"/>
              </a:solidFill>
              <a:effectLst/>
              <a:uLnTx/>
              <a:uFillTx/>
              <a:latin typeface="Posterama" panose="020B0504020200020000" pitchFamily="34" charset="0"/>
              <a:cs typeface="Posterama" panose="020B0504020200020000" pitchFamily="34" charset="0"/>
            </a:endParaRPr>
          </a:p>
        </p:txBody>
      </p:sp>
      <p:sp>
        <p:nvSpPr>
          <p:cNvPr id="11" name="TextBox 60">
            <a:extLst>
              <a:ext uri="{FF2B5EF4-FFF2-40B4-BE49-F238E27FC236}">
                <a16:creationId xmlns:a16="http://schemas.microsoft.com/office/drawing/2014/main" id="{CDC7ECED-C006-B26C-4ED3-4A36C0C9CB28}"/>
              </a:ext>
            </a:extLst>
          </p:cNvPr>
          <p:cNvSpPr txBox="1"/>
          <p:nvPr/>
        </p:nvSpPr>
        <p:spPr>
          <a:xfrm>
            <a:off x="7786991" y="4427816"/>
            <a:ext cx="2329590" cy="276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4"/>
                </a:solidFill>
                <a:latin typeface="Posterama" panose="020B0504020200020000" pitchFamily="34" charset="0"/>
                <a:cs typeface="Posterama" panose="020B0504020200020000" pitchFamily="34" charset="0"/>
              </a:rPr>
              <a:t>PMBC 4K</a:t>
            </a:r>
            <a:endParaRPr kumimoji="0" lang="en-GB" sz="1200" b="1" i="0" u="none" strike="noStrike" kern="1200" cap="none" spc="0" normalizeH="0" baseline="0" noProof="0" dirty="0">
              <a:ln>
                <a:noFill/>
              </a:ln>
              <a:solidFill>
                <a:schemeClr val="accent4"/>
              </a:solidFill>
              <a:effectLst/>
              <a:uLnTx/>
              <a:uFillTx/>
              <a:latin typeface="Posterama" panose="020B0504020200020000" pitchFamily="34" charset="0"/>
              <a:cs typeface="Posterama" panose="020B0504020200020000" pitchFamily="34" charset="0"/>
            </a:endParaRPr>
          </a:p>
        </p:txBody>
      </p:sp>
      <p:sp>
        <p:nvSpPr>
          <p:cNvPr id="12" name="TextBox 60">
            <a:extLst>
              <a:ext uri="{FF2B5EF4-FFF2-40B4-BE49-F238E27FC236}">
                <a16:creationId xmlns:a16="http://schemas.microsoft.com/office/drawing/2014/main" id="{6ECD1834-BA8C-4066-C045-DEE0414B0090}"/>
              </a:ext>
            </a:extLst>
          </p:cNvPr>
          <p:cNvSpPr txBox="1"/>
          <p:nvPr/>
        </p:nvSpPr>
        <p:spPr>
          <a:xfrm>
            <a:off x="1955737" y="4427816"/>
            <a:ext cx="2965729" cy="276999"/>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accent4"/>
                </a:solidFill>
                <a:latin typeface="Posterama" panose="020B0504020200020000" pitchFamily="34" charset="0"/>
                <a:cs typeface="Posterama" panose="020B0504020200020000" pitchFamily="34" charset="0"/>
              </a:rPr>
              <a:t>Human Pancreas (Baron et al. 2016)</a:t>
            </a:r>
            <a:endParaRPr kumimoji="0" lang="en-GB" sz="1200" b="1" i="0" u="none" strike="noStrike" kern="1200" cap="none" spc="0" normalizeH="0" baseline="0" noProof="0" dirty="0">
              <a:ln>
                <a:noFill/>
              </a:ln>
              <a:solidFill>
                <a:schemeClr val="accent4"/>
              </a:solidFill>
              <a:effectLst/>
              <a:uLnTx/>
              <a:uFillTx/>
              <a:latin typeface="Posterama" panose="020B0504020200020000" pitchFamily="34" charset="0"/>
              <a:cs typeface="Posterama" panose="020B0504020200020000" pitchFamily="34" charset="0"/>
            </a:endParaRPr>
          </a:p>
        </p:txBody>
      </p:sp>
      <p:sp>
        <p:nvSpPr>
          <p:cNvPr id="7" name="TextBox 6">
            <a:extLst>
              <a:ext uri="{FF2B5EF4-FFF2-40B4-BE49-F238E27FC236}">
                <a16:creationId xmlns:a16="http://schemas.microsoft.com/office/drawing/2014/main" id="{354AEC8F-2227-06BE-A5A9-A101B2B88A3B}"/>
              </a:ext>
            </a:extLst>
          </p:cNvPr>
          <p:cNvSpPr txBox="1"/>
          <p:nvPr/>
        </p:nvSpPr>
        <p:spPr>
          <a:xfrm>
            <a:off x="3381171" y="2331337"/>
            <a:ext cx="2714829" cy="1785104"/>
          </a:xfrm>
          <a:prstGeom prst="rect">
            <a:avLst/>
          </a:prstGeom>
        </p:spPr>
        <p:txBody>
          <a:bodyPr wrap="square" rtlCol="0">
            <a:spAutoFit/>
          </a:bodyPr>
          <a:lstStyle/>
          <a:p>
            <a:pPr marL="194310" indent="-194310" algn="just">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Derived from the Mouse Cell Atlas, accessed via the scDCC </a:t>
            </a:r>
            <a:r>
              <a:rPr lang="en-GB" sz="1000" dirty="0" err="1">
                <a:solidFill>
                  <a:schemeClr val="bg1"/>
                </a:solidFill>
                <a:latin typeface="Posterama" panose="020B0504020200020000" pitchFamily="34" charset="0"/>
                <a:cs typeface="Posterama" panose="020B0504020200020000" pitchFamily="34" charset="0"/>
              </a:rPr>
              <a:t>Figshare</a:t>
            </a:r>
            <a:r>
              <a:rPr lang="en-GB" sz="1000" dirty="0">
                <a:solidFill>
                  <a:schemeClr val="bg1"/>
                </a:solidFill>
                <a:latin typeface="Posterama" panose="020B0504020200020000" pitchFamily="34" charset="0"/>
                <a:cs typeface="Posterama" panose="020B0504020200020000" pitchFamily="34" charset="0"/>
              </a:rPr>
              <a:t> repository.</a:t>
            </a:r>
          </a:p>
          <a:p>
            <a:pPr marL="194310" indent="-194310" algn="just">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Captures gene expression across bladder cell populations in </a:t>
            </a:r>
            <a:r>
              <a:rPr lang="en-GB" sz="1000" i="1" dirty="0">
                <a:solidFill>
                  <a:schemeClr val="bg1"/>
                </a:solidFill>
                <a:latin typeface="Posterama" panose="020B0504020200020000" pitchFamily="34" charset="0"/>
                <a:cs typeface="Posterama" panose="020B0504020200020000" pitchFamily="34" charset="0"/>
              </a:rPr>
              <a:t>Mus musculus.</a:t>
            </a:r>
          </a:p>
          <a:p>
            <a:pPr marL="194310" indent="-194310">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Includes annotated cell types: urothelial, interstitial, and smooth muscle cells.</a:t>
            </a:r>
          </a:p>
          <a:p>
            <a:pPr marL="194310" indent="-194310" algn="just">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Known marker genes like Upk3a and Krt5 aid ground truth evaluation.</a:t>
            </a:r>
          </a:p>
        </p:txBody>
      </p:sp>
      <p:pic>
        <p:nvPicPr>
          <p:cNvPr id="1026" name="Picture 2" descr="Fig. 1">
            <a:extLst>
              <a:ext uri="{FF2B5EF4-FFF2-40B4-BE49-F238E27FC236}">
                <a16:creationId xmlns:a16="http://schemas.microsoft.com/office/drawing/2014/main" id="{42569415-472C-A78E-6DCB-66B1BD023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75" y="2423180"/>
            <a:ext cx="2421880" cy="153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0FF21E-62DA-C458-3206-7A837DB5A849}"/>
              </a:ext>
            </a:extLst>
          </p:cNvPr>
          <p:cNvSpPr txBox="1"/>
          <p:nvPr/>
        </p:nvSpPr>
        <p:spPr>
          <a:xfrm>
            <a:off x="9033202" y="2333087"/>
            <a:ext cx="2653000" cy="1785104"/>
          </a:xfrm>
          <a:prstGeom prst="rect">
            <a:avLst/>
          </a:prstGeom>
        </p:spPr>
        <p:txBody>
          <a:bodyPr wrap="square" rtlCol="0">
            <a:spAutoFit/>
          </a:bodyPr>
          <a:lstStyle/>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Subset of neurons from the Cao et al. (2017) sci-RNA-</a:t>
            </a:r>
            <a:r>
              <a:rPr lang="en-GB" sz="1000" dirty="0" err="1">
                <a:solidFill>
                  <a:schemeClr val="bg1"/>
                </a:solidFill>
                <a:latin typeface="Posterama" panose="020B0504020200020000" pitchFamily="34" charset="0"/>
                <a:cs typeface="Posterama" panose="020B0504020200020000" pitchFamily="34" charset="0"/>
              </a:rPr>
              <a:t>seq</a:t>
            </a:r>
            <a:r>
              <a:rPr lang="en-GB" sz="1000" dirty="0">
                <a:solidFill>
                  <a:schemeClr val="bg1"/>
                </a:solidFill>
                <a:latin typeface="Posterama" panose="020B0504020200020000" pitchFamily="34" charset="0"/>
                <a:cs typeface="Posterama" panose="020B0504020200020000" pitchFamily="34" charset="0"/>
              </a:rPr>
              <a:t> atlas, accessed via the scDCC </a:t>
            </a:r>
            <a:r>
              <a:rPr lang="en-GB" sz="1000" dirty="0" err="1">
                <a:solidFill>
                  <a:schemeClr val="bg1"/>
                </a:solidFill>
                <a:latin typeface="Posterama" panose="020B0504020200020000" pitchFamily="34" charset="0"/>
                <a:cs typeface="Posterama" panose="020B0504020200020000" pitchFamily="34" charset="0"/>
              </a:rPr>
              <a:t>Figshare</a:t>
            </a:r>
            <a:r>
              <a:rPr lang="en-GB" sz="1000" dirty="0">
                <a:solidFill>
                  <a:schemeClr val="bg1"/>
                </a:solidFill>
                <a:latin typeface="Posterama" panose="020B0504020200020000" pitchFamily="34" charset="0"/>
                <a:cs typeface="Posterama" panose="020B0504020200020000" pitchFamily="34" charset="0"/>
              </a:rPr>
              <a:t> repository.</a:t>
            </a:r>
          </a:p>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Profiles L2 larval stage neurons in Caenorhabditis elegans.</a:t>
            </a:r>
          </a:p>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Focused on 10 known neuron subclasses (e.g., glutamatergic, GABAergic).</a:t>
            </a:r>
          </a:p>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Ground truth derived from author annotations; </a:t>
            </a:r>
            <a:r>
              <a:rPr lang="en-GB" sz="1000" dirty="0" err="1">
                <a:solidFill>
                  <a:schemeClr val="bg1"/>
                </a:solidFill>
                <a:latin typeface="Posterama" panose="020B0504020200020000" pitchFamily="34" charset="0"/>
                <a:cs typeface="Posterama" panose="020B0504020200020000" pitchFamily="34" charset="0"/>
              </a:rPr>
              <a:t>WormBase</a:t>
            </a:r>
            <a:r>
              <a:rPr lang="en-GB" sz="1000" dirty="0">
                <a:solidFill>
                  <a:schemeClr val="bg1"/>
                </a:solidFill>
                <a:latin typeface="Posterama" panose="020B0504020200020000" pitchFamily="34" charset="0"/>
                <a:cs typeface="Posterama" panose="020B0504020200020000" pitchFamily="34" charset="0"/>
              </a:rPr>
              <a:t> marker genes used.</a:t>
            </a:r>
          </a:p>
        </p:txBody>
      </p:sp>
      <p:pic>
        <p:nvPicPr>
          <p:cNvPr id="15" name="Picture 2">
            <a:extLst>
              <a:ext uri="{FF2B5EF4-FFF2-40B4-BE49-F238E27FC236}">
                <a16:creationId xmlns:a16="http://schemas.microsoft.com/office/drawing/2014/main" id="{129E8C3B-D088-03E0-9432-6D358744F1F1}"/>
              </a:ext>
            </a:extLst>
          </p:cNvPr>
          <p:cNvPicPr>
            <a:picLocks noChangeArrowheads="1"/>
          </p:cNvPicPr>
          <p:nvPr/>
        </p:nvPicPr>
        <p:blipFill>
          <a:blip r:embed="rId3"/>
          <a:srcRect/>
          <a:stretch/>
        </p:blipFill>
        <p:spPr bwMode="auto">
          <a:xfrm>
            <a:off x="6458362" y="2423180"/>
            <a:ext cx="2423160" cy="15341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83E594E-2A26-1A34-0AA9-1847F7CE0A6A}"/>
              </a:ext>
            </a:extLst>
          </p:cNvPr>
          <p:cNvSpPr txBox="1"/>
          <p:nvPr/>
        </p:nvSpPr>
        <p:spPr>
          <a:xfrm>
            <a:off x="3386873" y="4795674"/>
            <a:ext cx="2714829" cy="1785104"/>
          </a:xfrm>
          <a:prstGeom prst="rect">
            <a:avLst/>
          </a:prstGeom>
        </p:spPr>
        <p:txBody>
          <a:bodyPr wrap="square" rtlCol="0">
            <a:spAutoFit/>
          </a:bodyPr>
          <a:lstStyle/>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Derived pancreatic cells from healthy human donors, sourced from GEO accession GSE84133 using </a:t>
            </a:r>
            <a:r>
              <a:rPr lang="en-GB" sz="1000" dirty="0" err="1">
                <a:solidFill>
                  <a:schemeClr val="bg1"/>
                </a:solidFill>
                <a:latin typeface="Posterama" panose="020B0504020200020000" pitchFamily="34" charset="0"/>
                <a:cs typeface="Posterama" panose="020B0504020200020000" pitchFamily="34" charset="0"/>
              </a:rPr>
              <a:t>inDrop</a:t>
            </a:r>
            <a:r>
              <a:rPr lang="en-GB" sz="1000" dirty="0">
                <a:solidFill>
                  <a:schemeClr val="bg1"/>
                </a:solidFill>
                <a:latin typeface="Posterama" panose="020B0504020200020000" pitchFamily="34" charset="0"/>
                <a:cs typeface="Posterama" panose="020B0504020200020000" pitchFamily="34" charset="0"/>
              </a:rPr>
              <a:t> technology.</a:t>
            </a:r>
          </a:p>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Covers islet and exocrine cells: alpha, beta, delta, gamma, acinar, ductal, etc.</a:t>
            </a:r>
          </a:p>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Annotated using marker-based Leiden clustering, aligned to original labels with validation from known markers like INS (beta cells) and GCG (alpha cells).</a:t>
            </a:r>
          </a:p>
        </p:txBody>
      </p:sp>
      <p:pic>
        <p:nvPicPr>
          <p:cNvPr id="17" name="Picture 2">
            <a:extLst>
              <a:ext uri="{FF2B5EF4-FFF2-40B4-BE49-F238E27FC236}">
                <a16:creationId xmlns:a16="http://schemas.microsoft.com/office/drawing/2014/main" id="{9A5DBA54-34B6-5122-54D4-0F71AEE5F2F5}"/>
              </a:ext>
            </a:extLst>
          </p:cNvPr>
          <p:cNvPicPr>
            <a:picLocks noChangeAspect="1" noChangeArrowheads="1"/>
          </p:cNvPicPr>
          <p:nvPr/>
        </p:nvPicPr>
        <p:blipFill>
          <a:blip r:embed="rId4"/>
          <a:srcRect/>
          <a:stretch/>
        </p:blipFill>
        <p:spPr bwMode="auto">
          <a:xfrm>
            <a:off x="805075" y="4887517"/>
            <a:ext cx="2421880" cy="15379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28D0C56-CC16-E5E5-BD55-F8CA6F1717F5}"/>
              </a:ext>
            </a:extLst>
          </p:cNvPr>
          <p:cNvSpPr txBox="1"/>
          <p:nvPr/>
        </p:nvSpPr>
        <p:spPr>
          <a:xfrm>
            <a:off x="13711902" y="228924"/>
            <a:ext cx="3830305" cy="1477328"/>
          </a:xfrm>
          <a:prstGeom prst="rect">
            <a:avLst/>
          </a:prstGeom>
        </p:spPr>
        <p:txBody>
          <a:bodyPr wrap="square" rtlCol="0">
            <a:spAutoFit/>
          </a:bodyPr>
          <a:lstStyle/>
          <a:p>
            <a:pPr marL="285750" indent="-28575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Standard benchmarking dataset of ~4,340 human immune cells, accessed via the scDCC </a:t>
            </a:r>
            <a:r>
              <a:rPr lang="en-GB" sz="1000" dirty="0" err="1">
                <a:solidFill>
                  <a:schemeClr val="bg1"/>
                </a:solidFill>
                <a:latin typeface="Posterama" panose="020B0504020200020000" pitchFamily="34" charset="0"/>
                <a:cs typeface="Posterama" panose="020B0504020200020000" pitchFamily="34" charset="0"/>
              </a:rPr>
              <a:t>Figshare</a:t>
            </a:r>
            <a:r>
              <a:rPr lang="en-GB" sz="1000" dirty="0">
                <a:solidFill>
                  <a:schemeClr val="bg1"/>
                </a:solidFill>
                <a:latin typeface="Posterama" panose="020B0504020200020000" pitchFamily="34" charset="0"/>
                <a:cs typeface="Posterama" panose="020B0504020200020000" pitchFamily="34" charset="0"/>
              </a:rPr>
              <a:t> repository.</a:t>
            </a:r>
          </a:p>
          <a:p>
            <a:pPr marL="285750" indent="-285750" algn="just">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Contains major immune cell types—T cells, B cells, NK cells, monocytes, etc.—with labels inferred using Cell Ranger clustering and canonical marker genes such as CD3D, MS4A1, GNLY, and CD14.Processed with Leiden clustering and marker-based annotation for pseudo-labels.</a:t>
            </a:r>
          </a:p>
        </p:txBody>
      </p:sp>
      <p:sp>
        <p:nvSpPr>
          <p:cNvPr id="19" name="TextBox 18">
            <a:extLst>
              <a:ext uri="{FF2B5EF4-FFF2-40B4-BE49-F238E27FC236}">
                <a16:creationId xmlns:a16="http://schemas.microsoft.com/office/drawing/2014/main" id="{B275AE1E-CCD4-6E03-3DC0-9D6FEB4494EC}"/>
              </a:ext>
            </a:extLst>
          </p:cNvPr>
          <p:cNvSpPr txBox="1"/>
          <p:nvPr/>
        </p:nvSpPr>
        <p:spPr>
          <a:xfrm>
            <a:off x="9035738" y="4770554"/>
            <a:ext cx="2714829" cy="1785104"/>
          </a:xfrm>
          <a:prstGeom prst="rect">
            <a:avLst/>
          </a:prstGeom>
        </p:spPr>
        <p:txBody>
          <a:bodyPr wrap="square" rtlCol="0">
            <a:spAutoFit/>
          </a:bodyPr>
          <a:lstStyle/>
          <a:p>
            <a:pPr marL="194310" indent="-194310" algn="just">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Standard benchmarking dataset of ~4,340 human immune cells, accessed via the scDCC </a:t>
            </a:r>
            <a:r>
              <a:rPr lang="en-GB" sz="1000" dirty="0" err="1">
                <a:solidFill>
                  <a:schemeClr val="bg1"/>
                </a:solidFill>
                <a:latin typeface="Posterama" panose="020B0504020200020000" pitchFamily="34" charset="0"/>
                <a:cs typeface="Posterama" panose="020B0504020200020000" pitchFamily="34" charset="0"/>
              </a:rPr>
              <a:t>Figshare</a:t>
            </a:r>
            <a:r>
              <a:rPr lang="en-GB" sz="1000" dirty="0">
                <a:solidFill>
                  <a:schemeClr val="bg1"/>
                </a:solidFill>
                <a:latin typeface="Posterama" panose="020B0504020200020000" pitchFamily="34" charset="0"/>
                <a:cs typeface="Posterama" panose="020B0504020200020000" pitchFamily="34" charset="0"/>
              </a:rPr>
              <a:t> repository.</a:t>
            </a:r>
          </a:p>
          <a:p>
            <a:pPr marL="194310" indent="-194310" algn="just">
              <a:lnSpc>
                <a:spcPct val="100000"/>
              </a:lnSpc>
              <a:spcBef>
                <a:spcPts val="0"/>
              </a:spcBef>
              <a:buFont typeface="Arial" panose="020B0604020202020204" pitchFamily="34" charset="0"/>
              <a:buChar char="•"/>
            </a:pPr>
            <a:r>
              <a:rPr lang="en-GB" sz="1000" dirty="0">
                <a:solidFill>
                  <a:schemeClr val="bg1"/>
                </a:solidFill>
                <a:latin typeface="Posterama" panose="020B0504020200020000" pitchFamily="34" charset="0"/>
                <a:cs typeface="Posterama" panose="020B0504020200020000" pitchFamily="34" charset="0"/>
              </a:rPr>
              <a:t>Contains major immune cell types—T cells, B cells, NK cells, monocytes, etc.—with labels inferred using Cell Ranger clustering and canonical marker genes such as CD3D, MS4A1, GNLY, and CD14.Processed with Leiden clustering and marker-based annotation for pseudo-labels.</a:t>
            </a:r>
          </a:p>
        </p:txBody>
      </p:sp>
      <p:pic>
        <p:nvPicPr>
          <p:cNvPr id="20" name="Picture 2">
            <a:extLst>
              <a:ext uri="{FF2B5EF4-FFF2-40B4-BE49-F238E27FC236}">
                <a16:creationId xmlns:a16="http://schemas.microsoft.com/office/drawing/2014/main" id="{4F070E33-4EBD-9240-04D5-05C42544C146}"/>
              </a:ext>
            </a:extLst>
          </p:cNvPr>
          <p:cNvPicPr>
            <a:picLocks noChangeAspect="1" noChangeArrowheads="1"/>
          </p:cNvPicPr>
          <p:nvPr/>
        </p:nvPicPr>
        <p:blipFill>
          <a:blip r:embed="rId5"/>
          <a:srcRect/>
          <a:stretch/>
        </p:blipFill>
        <p:spPr bwMode="auto">
          <a:xfrm>
            <a:off x="6458361" y="4862397"/>
            <a:ext cx="2423155" cy="153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 calcmode="lin" valueType="num">
                                      <p:cBhvr additive="base">
                                        <p:cTn id="47" dur="500" fill="hold"/>
                                        <p:tgtEl>
                                          <p:spTgt spid="1026"/>
                                        </p:tgtEl>
                                        <p:attrNameLst>
                                          <p:attrName>ppt_x</p:attrName>
                                        </p:attrNameLst>
                                      </p:cBhvr>
                                      <p:tavLst>
                                        <p:tav tm="0">
                                          <p:val>
                                            <p:strVal val="#ppt_x"/>
                                          </p:val>
                                        </p:tav>
                                        <p:tav tm="100000">
                                          <p:val>
                                            <p:strVal val="#ppt_x"/>
                                          </p:val>
                                        </p:tav>
                                      </p:tavLst>
                                    </p:anim>
                                    <p:anim calcmode="lin" valueType="num">
                                      <p:cBhvr additive="base">
                                        <p:cTn id="4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ppt_x"/>
                                          </p:val>
                                        </p:tav>
                                        <p:tav tm="100000">
                                          <p:val>
                                            <p:strVal val="#ppt_x"/>
                                          </p:val>
                                        </p:tav>
                                      </p:tavLst>
                                    </p:anim>
                                    <p:anim calcmode="lin" valueType="num">
                                      <p:cBhvr additive="base">
                                        <p:cTn id="8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0" grpId="0"/>
      <p:bldP spid="11" grpId="0"/>
      <p:bldP spid="12" grpId="0"/>
      <p:bldP spid="7" grpId="0"/>
      <p:bldP spid="3" grpId="0"/>
      <p:bldP spid="16"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ED562-2C66-06D5-3AD2-888FCD06E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75E1D-84D4-BDCF-B695-8775DD290399}"/>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Types of Clustering Methods Used</a:t>
            </a:r>
          </a:p>
        </p:txBody>
      </p:sp>
      <p:sp>
        <p:nvSpPr>
          <p:cNvPr id="6" name="Title 1">
            <a:extLst>
              <a:ext uri="{FF2B5EF4-FFF2-40B4-BE49-F238E27FC236}">
                <a16:creationId xmlns:a16="http://schemas.microsoft.com/office/drawing/2014/main" id="{F02D09D9-99CF-8E6E-CAAE-11F152CAB9E9}"/>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described are the three main clustering methods that have been considered for this experiment</a:t>
            </a:r>
          </a:p>
        </p:txBody>
      </p:sp>
      <p:grpSp>
        <p:nvGrpSpPr>
          <p:cNvPr id="14" name="Group 13">
            <a:extLst>
              <a:ext uri="{FF2B5EF4-FFF2-40B4-BE49-F238E27FC236}">
                <a16:creationId xmlns:a16="http://schemas.microsoft.com/office/drawing/2014/main" id="{36821BEB-5C52-7818-2F92-AACBC1123511}"/>
              </a:ext>
            </a:extLst>
          </p:cNvPr>
          <p:cNvGrpSpPr/>
          <p:nvPr/>
        </p:nvGrpSpPr>
        <p:grpSpPr>
          <a:xfrm>
            <a:off x="1520578" y="1939095"/>
            <a:ext cx="8896195" cy="1936861"/>
            <a:chOff x="2076960" y="2072526"/>
            <a:chExt cx="7626862" cy="2037819"/>
          </a:xfrm>
        </p:grpSpPr>
        <p:sp>
          <p:nvSpPr>
            <p:cNvPr id="3" name="Freeform 2">
              <a:extLst>
                <a:ext uri="{FF2B5EF4-FFF2-40B4-BE49-F238E27FC236}">
                  <a16:creationId xmlns:a16="http://schemas.microsoft.com/office/drawing/2014/main" id="{50445BFC-7D79-552A-CD18-36C84F09D63C}"/>
                </a:ext>
              </a:extLst>
            </p:cNvPr>
            <p:cNvSpPr/>
            <p:nvPr/>
          </p:nvSpPr>
          <p:spPr>
            <a:xfrm>
              <a:off x="2076960" y="2072526"/>
              <a:ext cx="2901629" cy="2037819"/>
            </a:xfrm>
            <a:custGeom>
              <a:avLst/>
              <a:gdLst>
                <a:gd name="connsiteX0" fmla="*/ 5495320 w 5803258"/>
                <a:gd name="connsiteY0" fmla="*/ 1159293 h 4075638"/>
                <a:gd name="connsiteX1" fmla="*/ 5803258 w 5803258"/>
                <a:gd name="connsiteY1" fmla="*/ 1467230 h 4075638"/>
                <a:gd name="connsiteX2" fmla="*/ 5554191 w 5803258"/>
                <a:gd name="connsiteY2" fmla="*/ 1768373 h 4075638"/>
                <a:gd name="connsiteX3" fmla="*/ 5554191 w 5803258"/>
                <a:gd name="connsiteY3" fmla="*/ 2309528 h 4075638"/>
                <a:gd name="connsiteX4" fmla="*/ 5803258 w 5803258"/>
                <a:gd name="connsiteY4" fmla="*/ 2610671 h 4075638"/>
                <a:gd name="connsiteX5" fmla="*/ 5495320 w 5803258"/>
                <a:gd name="connsiteY5" fmla="*/ 2918608 h 4075638"/>
                <a:gd name="connsiteX6" fmla="*/ 5187383 w 5803258"/>
                <a:gd name="connsiteY6" fmla="*/ 2610671 h 4075638"/>
                <a:gd name="connsiteX7" fmla="*/ 5436450 w 5803258"/>
                <a:gd name="connsiteY7" fmla="*/ 2309528 h 4075638"/>
                <a:gd name="connsiteX8" fmla="*/ 5436450 w 5803258"/>
                <a:gd name="connsiteY8" fmla="*/ 1768373 h 4075638"/>
                <a:gd name="connsiteX9" fmla="*/ 5187383 w 5803258"/>
                <a:gd name="connsiteY9" fmla="*/ 1467230 h 4075638"/>
                <a:gd name="connsiteX10" fmla="*/ 5495320 w 5803258"/>
                <a:gd name="connsiteY10" fmla="*/ 1159293 h 4075638"/>
                <a:gd name="connsiteX11" fmla="*/ 4777555 w 5803258"/>
                <a:gd name="connsiteY11" fmla="*/ 661159 h 4075638"/>
                <a:gd name="connsiteX12" fmla="*/ 5148892 w 5803258"/>
                <a:gd name="connsiteY12" fmla="*/ 1032495 h 4075638"/>
                <a:gd name="connsiteX13" fmla="*/ 4838689 w 5803258"/>
                <a:gd name="connsiteY13" fmla="*/ 1399302 h 4075638"/>
                <a:gd name="connsiteX14" fmla="*/ 4838689 w 5803258"/>
                <a:gd name="connsiteY14" fmla="*/ 2678599 h 4075638"/>
                <a:gd name="connsiteX15" fmla="*/ 5148892 w 5803258"/>
                <a:gd name="connsiteY15" fmla="*/ 3045406 h 4075638"/>
                <a:gd name="connsiteX16" fmla="*/ 4777555 w 5803258"/>
                <a:gd name="connsiteY16" fmla="*/ 3416742 h 4075638"/>
                <a:gd name="connsiteX17" fmla="*/ 4406219 w 5803258"/>
                <a:gd name="connsiteY17" fmla="*/ 3045406 h 4075638"/>
                <a:gd name="connsiteX18" fmla="*/ 4716419 w 5803258"/>
                <a:gd name="connsiteY18" fmla="*/ 2678599 h 4075638"/>
                <a:gd name="connsiteX19" fmla="*/ 4716419 w 5803258"/>
                <a:gd name="connsiteY19" fmla="*/ 1399302 h 4075638"/>
                <a:gd name="connsiteX20" fmla="*/ 4406219 w 5803258"/>
                <a:gd name="connsiteY20" fmla="*/ 1032495 h 4075638"/>
                <a:gd name="connsiteX21" fmla="*/ 4777555 w 5803258"/>
                <a:gd name="connsiteY21" fmla="*/ 661159 h 4075638"/>
                <a:gd name="connsiteX22" fmla="*/ 3946577 w 5803258"/>
                <a:gd name="connsiteY22" fmla="*/ 480019 h 4075638"/>
                <a:gd name="connsiteX23" fmla="*/ 4317913 w 5803258"/>
                <a:gd name="connsiteY23" fmla="*/ 851356 h 4075638"/>
                <a:gd name="connsiteX24" fmla="*/ 3980539 w 5803258"/>
                <a:gd name="connsiteY24" fmla="*/ 1222691 h 4075638"/>
                <a:gd name="connsiteX25" fmla="*/ 3980539 w 5803258"/>
                <a:gd name="connsiteY25" fmla="*/ 2855209 h 4075638"/>
                <a:gd name="connsiteX26" fmla="*/ 4317913 w 5803258"/>
                <a:gd name="connsiteY26" fmla="*/ 3226545 h 4075638"/>
                <a:gd name="connsiteX27" fmla="*/ 3946577 w 5803258"/>
                <a:gd name="connsiteY27" fmla="*/ 3597881 h 4075638"/>
                <a:gd name="connsiteX28" fmla="*/ 3575240 w 5803258"/>
                <a:gd name="connsiteY28" fmla="*/ 3226545 h 4075638"/>
                <a:gd name="connsiteX29" fmla="*/ 3912612 w 5803258"/>
                <a:gd name="connsiteY29" fmla="*/ 2855209 h 4075638"/>
                <a:gd name="connsiteX30" fmla="*/ 3912612 w 5803258"/>
                <a:gd name="connsiteY30" fmla="*/ 1222691 h 4075638"/>
                <a:gd name="connsiteX31" fmla="*/ 3575240 w 5803258"/>
                <a:gd name="connsiteY31" fmla="*/ 851356 h 4075638"/>
                <a:gd name="connsiteX32" fmla="*/ 3946577 w 5803258"/>
                <a:gd name="connsiteY32" fmla="*/ 480019 h 4075638"/>
                <a:gd name="connsiteX33" fmla="*/ 477753 w 5803258"/>
                <a:gd name="connsiteY33" fmla="*/ 464171 h 4075638"/>
                <a:gd name="connsiteX34" fmla="*/ 955509 w 5803258"/>
                <a:gd name="connsiteY34" fmla="*/ 941926 h 4075638"/>
                <a:gd name="connsiteX35" fmla="*/ 538889 w 5803258"/>
                <a:gd name="connsiteY35" fmla="*/ 1417417 h 4075638"/>
                <a:gd name="connsiteX36" fmla="*/ 538889 w 5803258"/>
                <a:gd name="connsiteY36" fmla="*/ 2658222 h 4075638"/>
                <a:gd name="connsiteX37" fmla="*/ 955509 w 5803258"/>
                <a:gd name="connsiteY37" fmla="*/ 3131450 h 4075638"/>
                <a:gd name="connsiteX38" fmla="*/ 477753 w 5803258"/>
                <a:gd name="connsiteY38" fmla="*/ 3609204 h 4075638"/>
                <a:gd name="connsiteX39" fmla="*/ 0 w 5803258"/>
                <a:gd name="connsiteY39" fmla="*/ 3131450 h 4075638"/>
                <a:gd name="connsiteX40" fmla="*/ 416620 w 5803258"/>
                <a:gd name="connsiteY40" fmla="*/ 2658222 h 4075638"/>
                <a:gd name="connsiteX41" fmla="*/ 416620 w 5803258"/>
                <a:gd name="connsiteY41" fmla="*/ 1419682 h 4075638"/>
                <a:gd name="connsiteX42" fmla="*/ 0 w 5803258"/>
                <a:gd name="connsiteY42" fmla="*/ 944191 h 4075638"/>
                <a:gd name="connsiteX43" fmla="*/ 477753 w 5803258"/>
                <a:gd name="connsiteY43" fmla="*/ 464171 h 4075638"/>
                <a:gd name="connsiteX44" fmla="*/ 3122392 w 5803258"/>
                <a:gd name="connsiteY44" fmla="*/ 353222 h 4075638"/>
                <a:gd name="connsiteX45" fmla="*/ 3493728 w 5803258"/>
                <a:gd name="connsiteY45" fmla="*/ 724559 h 4075638"/>
                <a:gd name="connsiteX46" fmla="*/ 3163148 w 5803258"/>
                <a:gd name="connsiteY46" fmla="*/ 1093629 h 4075638"/>
                <a:gd name="connsiteX47" fmla="*/ 3163148 w 5803258"/>
                <a:gd name="connsiteY47" fmla="*/ 2982008 h 4075638"/>
                <a:gd name="connsiteX48" fmla="*/ 3493728 w 5803258"/>
                <a:gd name="connsiteY48" fmla="*/ 3351081 h 4075638"/>
                <a:gd name="connsiteX49" fmla="*/ 3122392 w 5803258"/>
                <a:gd name="connsiteY49" fmla="*/ 3722417 h 4075638"/>
                <a:gd name="connsiteX50" fmla="*/ 2751055 w 5803258"/>
                <a:gd name="connsiteY50" fmla="*/ 3351081 h 4075638"/>
                <a:gd name="connsiteX51" fmla="*/ 3081635 w 5803258"/>
                <a:gd name="connsiteY51" fmla="*/ 2982008 h 4075638"/>
                <a:gd name="connsiteX52" fmla="*/ 3081635 w 5803258"/>
                <a:gd name="connsiteY52" fmla="*/ 1093629 h 4075638"/>
                <a:gd name="connsiteX53" fmla="*/ 2751055 w 5803258"/>
                <a:gd name="connsiteY53" fmla="*/ 724559 h 4075638"/>
                <a:gd name="connsiteX54" fmla="*/ 3122392 w 5803258"/>
                <a:gd name="connsiteY54" fmla="*/ 353222 h 4075638"/>
                <a:gd name="connsiteX55" fmla="*/ 1265712 w 5803258"/>
                <a:gd name="connsiteY55" fmla="*/ 169818 h 4075638"/>
                <a:gd name="connsiteX56" fmla="*/ 1573649 w 5803258"/>
                <a:gd name="connsiteY56" fmla="*/ 477755 h 4075638"/>
                <a:gd name="connsiteX57" fmla="*/ 1317788 w 5803258"/>
                <a:gd name="connsiteY57" fmla="*/ 781165 h 4075638"/>
                <a:gd name="connsiteX58" fmla="*/ 1317788 w 5803258"/>
                <a:gd name="connsiteY58" fmla="*/ 3294475 h 4075638"/>
                <a:gd name="connsiteX59" fmla="*/ 1573649 w 5803258"/>
                <a:gd name="connsiteY59" fmla="*/ 3597884 h 4075638"/>
                <a:gd name="connsiteX60" fmla="*/ 1265712 w 5803258"/>
                <a:gd name="connsiteY60" fmla="*/ 3905821 h 4075638"/>
                <a:gd name="connsiteX61" fmla="*/ 957774 w 5803258"/>
                <a:gd name="connsiteY61" fmla="*/ 3597884 h 4075638"/>
                <a:gd name="connsiteX62" fmla="*/ 1213633 w 5803258"/>
                <a:gd name="connsiteY62" fmla="*/ 3294475 h 4075638"/>
                <a:gd name="connsiteX63" fmla="*/ 1213633 w 5803258"/>
                <a:gd name="connsiteY63" fmla="*/ 781165 h 4075638"/>
                <a:gd name="connsiteX64" fmla="*/ 957774 w 5803258"/>
                <a:gd name="connsiteY64" fmla="*/ 477755 h 4075638"/>
                <a:gd name="connsiteX65" fmla="*/ 1265712 w 5803258"/>
                <a:gd name="connsiteY65" fmla="*/ 169818 h 4075638"/>
                <a:gd name="connsiteX66" fmla="*/ 2194052 w 5803258"/>
                <a:gd name="connsiteY66" fmla="*/ 0 h 4075638"/>
                <a:gd name="connsiteX67" fmla="*/ 2671806 w 5803258"/>
                <a:gd name="connsiteY67" fmla="*/ 477754 h 4075638"/>
                <a:gd name="connsiteX68" fmla="*/ 2284622 w 5803258"/>
                <a:gd name="connsiteY68" fmla="*/ 948717 h 4075638"/>
                <a:gd name="connsiteX69" fmla="*/ 2284622 w 5803258"/>
                <a:gd name="connsiteY69" fmla="*/ 3126919 h 4075638"/>
                <a:gd name="connsiteX70" fmla="*/ 2669543 w 5803258"/>
                <a:gd name="connsiteY70" fmla="*/ 3597882 h 4075638"/>
                <a:gd name="connsiteX71" fmla="*/ 2191787 w 5803258"/>
                <a:gd name="connsiteY71" fmla="*/ 4075638 h 4075638"/>
                <a:gd name="connsiteX72" fmla="*/ 1714033 w 5803258"/>
                <a:gd name="connsiteY72" fmla="*/ 3597882 h 4075638"/>
                <a:gd name="connsiteX73" fmla="*/ 2101217 w 5803258"/>
                <a:gd name="connsiteY73" fmla="*/ 3126919 h 4075638"/>
                <a:gd name="connsiteX74" fmla="*/ 2101217 w 5803258"/>
                <a:gd name="connsiteY74" fmla="*/ 948717 h 4075638"/>
                <a:gd name="connsiteX75" fmla="*/ 1714033 w 5803258"/>
                <a:gd name="connsiteY75" fmla="*/ 477754 h 4075638"/>
                <a:gd name="connsiteX76" fmla="*/ 2194052 w 5803258"/>
                <a:gd name="connsiteY76" fmla="*/ 0 h 40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03258" h="4075638">
                  <a:moveTo>
                    <a:pt x="5495320" y="1159293"/>
                  </a:moveTo>
                  <a:cubicBezTo>
                    <a:pt x="5665137" y="1159293"/>
                    <a:pt x="5803258" y="1297410"/>
                    <a:pt x="5803258" y="1467230"/>
                  </a:cubicBezTo>
                  <a:cubicBezTo>
                    <a:pt x="5803258" y="1616670"/>
                    <a:pt x="5696837" y="1741202"/>
                    <a:pt x="5554191" y="1768373"/>
                  </a:cubicBezTo>
                  <a:lnTo>
                    <a:pt x="5554191" y="2309528"/>
                  </a:lnTo>
                  <a:cubicBezTo>
                    <a:pt x="5696837" y="2336699"/>
                    <a:pt x="5803258" y="2461231"/>
                    <a:pt x="5803258" y="2610671"/>
                  </a:cubicBezTo>
                  <a:cubicBezTo>
                    <a:pt x="5803258" y="2780491"/>
                    <a:pt x="5665137" y="2918608"/>
                    <a:pt x="5495320" y="2918608"/>
                  </a:cubicBezTo>
                  <a:cubicBezTo>
                    <a:pt x="5325501" y="2918608"/>
                    <a:pt x="5187383" y="2780491"/>
                    <a:pt x="5187383" y="2610671"/>
                  </a:cubicBezTo>
                  <a:cubicBezTo>
                    <a:pt x="5187383" y="2461231"/>
                    <a:pt x="5293801" y="2336699"/>
                    <a:pt x="5436450" y="2309528"/>
                  </a:cubicBezTo>
                  <a:lnTo>
                    <a:pt x="5436450" y="1768373"/>
                  </a:lnTo>
                  <a:cubicBezTo>
                    <a:pt x="5293801" y="1741202"/>
                    <a:pt x="5187383" y="1616670"/>
                    <a:pt x="5187383" y="1467230"/>
                  </a:cubicBezTo>
                  <a:cubicBezTo>
                    <a:pt x="5187383" y="1297410"/>
                    <a:pt x="5325501" y="1159293"/>
                    <a:pt x="5495320" y="1159293"/>
                  </a:cubicBezTo>
                  <a:close/>
                  <a:moveTo>
                    <a:pt x="4777555" y="661159"/>
                  </a:moveTo>
                  <a:cubicBezTo>
                    <a:pt x="4981337" y="661159"/>
                    <a:pt x="5148892" y="826447"/>
                    <a:pt x="5148892" y="1032495"/>
                  </a:cubicBezTo>
                  <a:cubicBezTo>
                    <a:pt x="5148892" y="1218163"/>
                    <a:pt x="5015300" y="1369866"/>
                    <a:pt x="4838689" y="1399302"/>
                  </a:cubicBezTo>
                  <a:lnTo>
                    <a:pt x="4838689" y="2678599"/>
                  </a:lnTo>
                  <a:cubicBezTo>
                    <a:pt x="5015300" y="2705770"/>
                    <a:pt x="5148892" y="2859738"/>
                    <a:pt x="5148892" y="3045406"/>
                  </a:cubicBezTo>
                  <a:cubicBezTo>
                    <a:pt x="5148892" y="3249188"/>
                    <a:pt x="4983600" y="3416742"/>
                    <a:pt x="4777555" y="3416742"/>
                  </a:cubicBezTo>
                  <a:cubicBezTo>
                    <a:pt x="4573773" y="3416742"/>
                    <a:pt x="4406219" y="3251454"/>
                    <a:pt x="4406219" y="3045406"/>
                  </a:cubicBezTo>
                  <a:cubicBezTo>
                    <a:pt x="4406219" y="2859738"/>
                    <a:pt x="4539808" y="2708035"/>
                    <a:pt x="4716419" y="2678599"/>
                  </a:cubicBezTo>
                  <a:lnTo>
                    <a:pt x="4716419" y="1399302"/>
                  </a:lnTo>
                  <a:cubicBezTo>
                    <a:pt x="4539808" y="1369866"/>
                    <a:pt x="4406219" y="1218163"/>
                    <a:pt x="4406219" y="1032495"/>
                  </a:cubicBezTo>
                  <a:cubicBezTo>
                    <a:pt x="4406219" y="828713"/>
                    <a:pt x="4571508" y="661159"/>
                    <a:pt x="4777555" y="661159"/>
                  </a:cubicBezTo>
                  <a:close/>
                  <a:moveTo>
                    <a:pt x="3946577" y="480019"/>
                  </a:moveTo>
                  <a:cubicBezTo>
                    <a:pt x="4150359" y="480019"/>
                    <a:pt x="4317913" y="645308"/>
                    <a:pt x="4317913" y="851356"/>
                  </a:cubicBezTo>
                  <a:cubicBezTo>
                    <a:pt x="4317913" y="1046080"/>
                    <a:pt x="4170736" y="1204577"/>
                    <a:pt x="3980539" y="1222691"/>
                  </a:cubicBezTo>
                  <a:lnTo>
                    <a:pt x="3980539" y="2855209"/>
                  </a:lnTo>
                  <a:cubicBezTo>
                    <a:pt x="4170736" y="2873323"/>
                    <a:pt x="4317913" y="3031820"/>
                    <a:pt x="4317913" y="3226545"/>
                  </a:cubicBezTo>
                  <a:cubicBezTo>
                    <a:pt x="4317913" y="3430327"/>
                    <a:pt x="4152622" y="3597881"/>
                    <a:pt x="3946577" y="3597881"/>
                  </a:cubicBezTo>
                  <a:cubicBezTo>
                    <a:pt x="3742794" y="3597881"/>
                    <a:pt x="3575240" y="3432593"/>
                    <a:pt x="3575240" y="3226545"/>
                  </a:cubicBezTo>
                  <a:cubicBezTo>
                    <a:pt x="3575240" y="3031820"/>
                    <a:pt x="3722415" y="2873323"/>
                    <a:pt x="3912612" y="2855209"/>
                  </a:cubicBezTo>
                  <a:lnTo>
                    <a:pt x="3912612" y="1222691"/>
                  </a:lnTo>
                  <a:cubicBezTo>
                    <a:pt x="3722415" y="1204577"/>
                    <a:pt x="3575240" y="1046080"/>
                    <a:pt x="3575240" y="851356"/>
                  </a:cubicBezTo>
                  <a:cubicBezTo>
                    <a:pt x="3575240" y="647574"/>
                    <a:pt x="3740529" y="480019"/>
                    <a:pt x="3946577" y="480019"/>
                  </a:cubicBezTo>
                  <a:close/>
                  <a:moveTo>
                    <a:pt x="477753" y="464171"/>
                  </a:moveTo>
                  <a:cubicBezTo>
                    <a:pt x="740405" y="464171"/>
                    <a:pt x="955509" y="677010"/>
                    <a:pt x="955509" y="941926"/>
                  </a:cubicBezTo>
                  <a:cubicBezTo>
                    <a:pt x="955509" y="1186464"/>
                    <a:pt x="774370" y="1387983"/>
                    <a:pt x="538889" y="1417417"/>
                  </a:cubicBezTo>
                  <a:lnTo>
                    <a:pt x="538889" y="2658222"/>
                  </a:lnTo>
                  <a:cubicBezTo>
                    <a:pt x="774370" y="2687658"/>
                    <a:pt x="957772" y="2889174"/>
                    <a:pt x="955509" y="3131450"/>
                  </a:cubicBezTo>
                  <a:cubicBezTo>
                    <a:pt x="955509" y="3394102"/>
                    <a:pt x="742671" y="3609204"/>
                    <a:pt x="477753" y="3609204"/>
                  </a:cubicBezTo>
                  <a:cubicBezTo>
                    <a:pt x="215101" y="3609204"/>
                    <a:pt x="0" y="3396365"/>
                    <a:pt x="0" y="3131450"/>
                  </a:cubicBezTo>
                  <a:cubicBezTo>
                    <a:pt x="0" y="2889174"/>
                    <a:pt x="181139" y="2687658"/>
                    <a:pt x="416620" y="2658222"/>
                  </a:cubicBezTo>
                  <a:lnTo>
                    <a:pt x="416620" y="1419682"/>
                  </a:lnTo>
                  <a:cubicBezTo>
                    <a:pt x="181139" y="1387983"/>
                    <a:pt x="0" y="1188729"/>
                    <a:pt x="0" y="944191"/>
                  </a:cubicBezTo>
                  <a:cubicBezTo>
                    <a:pt x="0" y="679274"/>
                    <a:pt x="215101" y="464171"/>
                    <a:pt x="477753" y="464171"/>
                  </a:cubicBezTo>
                  <a:close/>
                  <a:moveTo>
                    <a:pt x="3122392" y="353222"/>
                  </a:moveTo>
                  <a:cubicBezTo>
                    <a:pt x="3326174" y="353222"/>
                    <a:pt x="3493728" y="518511"/>
                    <a:pt x="3493728" y="724559"/>
                  </a:cubicBezTo>
                  <a:cubicBezTo>
                    <a:pt x="3493728" y="914755"/>
                    <a:pt x="3348816" y="1073252"/>
                    <a:pt x="3163148" y="1093629"/>
                  </a:cubicBezTo>
                  <a:lnTo>
                    <a:pt x="3163148" y="2982008"/>
                  </a:lnTo>
                  <a:cubicBezTo>
                    <a:pt x="3348816" y="3002387"/>
                    <a:pt x="3493728" y="3160884"/>
                    <a:pt x="3493728" y="3351081"/>
                  </a:cubicBezTo>
                  <a:cubicBezTo>
                    <a:pt x="3493728" y="3554863"/>
                    <a:pt x="3328437" y="3722417"/>
                    <a:pt x="3122392" y="3722417"/>
                  </a:cubicBezTo>
                  <a:cubicBezTo>
                    <a:pt x="2918609" y="3722417"/>
                    <a:pt x="2751055" y="3557126"/>
                    <a:pt x="2751055" y="3351081"/>
                  </a:cubicBezTo>
                  <a:cubicBezTo>
                    <a:pt x="2751055" y="3160884"/>
                    <a:pt x="2895967" y="3002387"/>
                    <a:pt x="3081635" y="2982008"/>
                  </a:cubicBezTo>
                  <a:lnTo>
                    <a:pt x="3081635" y="1093629"/>
                  </a:lnTo>
                  <a:cubicBezTo>
                    <a:pt x="2895967" y="1073252"/>
                    <a:pt x="2751055" y="914755"/>
                    <a:pt x="2751055" y="724559"/>
                  </a:cubicBezTo>
                  <a:cubicBezTo>
                    <a:pt x="2751055" y="520776"/>
                    <a:pt x="2916344" y="353222"/>
                    <a:pt x="3122392" y="353222"/>
                  </a:cubicBezTo>
                  <a:close/>
                  <a:moveTo>
                    <a:pt x="1265712" y="169818"/>
                  </a:moveTo>
                  <a:cubicBezTo>
                    <a:pt x="1435529" y="169818"/>
                    <a:pt x="1573649" y="307936"/>
                    <a:pt x="1573649" y="477755"/>
                  </a:cubicBezTo>
                  <a:cubicBezTo>
                    <a:pt x="1573649" y="629459"/>
                    <a:pt x="1462700" y="756257"/>
                    <a:pt x="1317788" y="781165"/>
                  </a:cubicBezTo>
                  <a:lnTo>
                    <a:pt x="1317788" y="3294475"/>
                  </a:lnTo>
                  <a:cubicBezTo>
                    <a:pt x="1462700" y="3319381"/>
                    <a:pt x="1573649" y="3446178"/>
                    <a:pt x="1573649" y="3597884"/>
                  </a:cubicBezTo>
                  <a:cubicBezTo>
                    <a:pt x="1573649" y="3767701"/>
                    <a:pt x="1435529" y="3905821"/>
                    <a:pt x="1265712" y="3905821"/>
                  </a:cubicBezTo>
                  <a:cubicBezTo>
                    <a:pt x="1095892" y="3905821"/>
                    <a:pt x="957774" y="3767701"/>
                    <a:pt x="957774" y="3597884"/>
                  </a:cubicBezTo>
                  <a:cubicBezTo>
                    <a:pt x="957774" y="3446178"/>
                    <a:pt x="1068721" y="3319381"/>
                    <a:pt x="1213633" y="3294475"/>
                  </a:cubicBezTo>
                  <a:lnTo>
                    <a:pt x="1213633" y="781165"/>
                  </a:lnTo>
                  <a:cubicBezTo>
                    <a:pt x="1068721" y="756257"/>
                    <a:pt x="957774" y="629459"/>
                    <a:pt x="957774" y="477755"/>
                  </a:cubicBezTo>
                  <a:cubicBezTo>
                    <a:pt x="957774" y="307936"/>
                    <a:pt x="1095892" y="169818"/>
                    <a:pt x="1265712" y="169818"/>
                  </a:cubicBezTo>
                  <a:close/>
                  <a:moveTo>
                    <a:pt x="2194052" y="0"/>
                  </a:moveTo>
                  <a:cubicBezTo>
                    <a:pt x="2456705" y="0"/>
                    <a:pt x="2671806" y="215102"/>
                    <a:pt x="2671806" y="477754"/>
                  </a:cubicBezTo>
                  <a:cubicBezTo>
                    <a:pt x="2671806" y="710973"/>
                    <a:pt x="2504252" y="905698"/>
                    <a:pt x="2284622" y="948717"/>
                  </a:cubicBezTo>
                  <a:lnTo>
                    <a:pt x="2284622" y="3126919"/>
                  </a:lnTo>
                  <a:cubicBezTo>
                    <a:pt x="2504252" y="3169941"/>
                    <a:pt x="2671806" y="3364666"/>
                    <a:pt x="2669543" y="3597882"/>
                  </a:cubicBezTo>
                  <a:cubicBezTo>
                    <a:pt x="2669543" y="3860534"/>
                    <a:pt x="2456705" y="4075638"/>
                    <a:pt x="2191787" y="4075638"/>
                  </a:cubicBezTo>
                  <a:cubicBezTo>
                    <a:pt x="1929135" y="4075638"/>
                    <a:pt x="1714033" y="3862799"/>
                    <a:pt x="1714033" y="3597882"/>
                  </a:cubicBezTo>
                  <a:cubicBezTo>
                    <a:pt x="1714033" y="3364666"/>
                    <a:pt x="1881587" y="3169941"/>
                    <a:pt x="2101217" y="3126919"/>
                  </a:cubicBezTo>
                  <a:lnTo>
                    <a:pt x="2101217" y="948717"/>
                  </a:lnTo>
                  <a:cubicBezTo>
                    <a:pt x="1881587" y="905698"/>
                    <a:pt x="1714033" y="710973"/>
                    <a:pt x="1714033" y="477754"/>
                  </a:cubicBezTo>
                  <a:cubicBezTo>
                    <a:pt x="1714033" y="215102"/>
                    <a:pt x="1929135" y="0"/>
                    <a:pt x="2194052" y="0"/>
                  </a:cubicBezTo>
                  <a:close/>
                </a:path>
              </a:pathLst>
            </a:custGeom>
            <a:solidFill>
              <a:schemeClr val="accent1"/>
            </a:solidFill>
            <a:ln w="9525" cap="flat">
              <a:noFill/>
              <a:prstDash val="solid"/>
              <a:miter/>
            </a:ln>
          </p:spPr>
          <p:txBody>
            <a:bodyPr wrap="square" rtlCol="0" anchor="ctr">
              <a:noAutofit/>
            </a:bodyPr>
            <a:lstStyle/>
            <a:p>
              <a:pPr defTabSz="914217">
                <a:defRPr/>
              </a:pPr>
              <a:endParaRPr lang="en-GB" sz="3599" dirty="0">
                <a:solidFill>
                  <a:srgbClr val="383838"/>
                </a:solidFill>
                <a:latin typeface="Posterama" panose="020B0504020200020000" pitchFamily="34" charset="0"/>
                <a:cs typeface="Posterama" panose="020B0504020200020000" pitchFamily="34" charset="0"/>
              </a:endParaRPr>
            </a:p>
          </p:txBody>
        </p:sp>
        <p:sp>
          <p:nvSpPr>
            <p:cNvPr id="7" name="Freeform 6">
              <a:extLst>
                <a:ext uri="{FF2B5EF4-FFF2-40B4-BE49-F238E27FC236}">
                  <a16:creationId xmlns:a16="http://schemas.microsoft.com/office/drawing/2014/main" id="{2A859EBB-5606-DCA4-6A9E-2D2D6E9B617B}"/>
                </a:ext>
              </a:extLst>
            </p:cNvPr>
            <p:cNvSpPr/>
            <p:nvPr/>
          </p:nvSpPr>
          <p:spPr>
            <a:xfrm>
              <a:off x="5103384" y="2236685"/>
              <a:ext cx="1956308" cy="1714032"/>
            </a:xfrm>
            <a:custGeom>
              <a:avLst/>
              <a:gdLst>
                <a:gd name="connsiteX0" fmla="*/ 3604677 w 3912615"/>
                <a:gd name="connsiteY0" fmla="*/ 792485 h 3428063"/>
                <a:gd name="connsiteX1" fmla="*/ 3912615 w 3912615"/>
                <a:gd name="connsiteY1" fmla="*/ 1100422 h 3428063"/>
                <a:gd name="connsiteX2" fmla="*/ 3663547 w 3912615"/>
                <a:gd name="connsiteY2" fmla="*/ 1401565 h 3428063"/>
                <a:gd name="connsiteX3" fmla="*/ 3663547 w 3912615"/>
                <a:gd name="connsiteY3" fmla="*/ 2026496 h 3428063"/>
                <a:gd name="connsiteX4" fmla="*/ 3912615 w 3912615"/>
                <a:gd name="connsiteY4" fmla="*/ 2327642 h 3428063"/>
                <a:gd name="connsiteX5" fmla="*/ 3604677 w 3912615"/>
                <a:gd name="connsiteY5" fmla="*/ 2635579 h 3428063"/>
                <a:gd name="connsiteX6" fmla="*/ 3296739 w 3912615"/>
                <a:gd name="connsiteY6" fmla="*/ 2327642 h 3428063"/>
                <a:gd name="connsiteX7" fmla="*/ 3545807 w 3912615"/>
                <a:gd name="connsiteY7" fmla="*/ 2026496 h 3428063"/>
                <a:gd name="connsiteX8" fmla="*/ 3545807 w 3912615"/>
                <a:gd name="connsiteY8" fmla="*/ 1401565 h 3428063"/>
                <a:gd name="connsiteX9" fmla="*/ 3296739 w 3912615"/>
                <a:gd name="connsiteY9" fmla="*/ 1100422 h 3428063"/>
                <a:gd name="connsiteX10" fmla="*/ 3604677 w 3912615"/>
                <a:gd name="connsiteY10" fmla="*/ 792485 h 3428063"/>
                <a:gd name="connsiteX11" fmla="*/ 2832568 w 3912615"/>
                <a:gd name="connsiteY11" fmla="*/ 620402 h 3428063"/>
                <a:gd name="connsiteX12" fmla="*/ 3140505 w 3912615"/>
                <a:gd name="connsiteY12" fmla="*/ 928339 h 3428063"/>
                <a:gd name="connsiteX13" fmla="*/ 2893701 w 3912615"/>
                <a:gd name="connsiteY13" fmla="*/ 1229482 h 3428063"/>
                <a:gd name="connsiteX14" fmla="*/ 2893701 w 3912615"/>
                <a:gd name="connsiteY14" fmla="*/ 2200843 h 3428063"/>
                <a:gd name="connsiteX15" fmla="*/ 3140505 w 3912615"/>
                <a:gd name="connsiteY15" fmla="*/ 2501986 h 3428063"/>
                <a:gd name="connsiteX16" fmla="*/ 2832568 w 3912615"/>
                <a:gd name="connsiteY16" fmla="*/ 2809923 h 3428063"/>
                <a:gd name="connsiteX17" fmla="*/ 2524630 w 3912615"/>
                <a:gd name="connsiteY17" fmla="*/ 2501986 h 3428063"/>
                <a:gd name="connsiteX18" fmla="*/ 2771432 w 3912615"/>
                <a:gd name="connsiteY18" fmla="*/ 2200843 h 3428063"/>
                <a:gd name="connsiteX19" fmla="*/ 2771432 w 3912615"/>
                <a:gd name="connsiteY19" fmla="*/ 1229482 h 3428063"/>
                <a:gd name="connsiteX20" fmla="*/ 2524630 w 3912615"/>
                <a:gd name="connsiteY20" fmla="*/ 928339 h 3428063"/>
                <a:gd name="connsiteX21" fmla="*/ 2832568 w 3912615"/>
                <a:gd name="connsiteY21" fmla="*/ 620402 h 3428063"/>
                <a:gd name="connsiteX22" fmla="*/ 307938 w 3912615"/>
                <a:gd name="connsiteY22" fmla="*/ 527566 h 3428063"/>
                <a:gd name="connsiteX23" fmla="*/ 615875 w 3912615"/>
                <a:gd name="connsiteY23" fmla="*/ 835503 h 3428063"/>
                <a:gd name="connsiteX24" fmla="*/ 344166 w 3912615"/>
                <a:gd name="connsiteY24" fmla="*/ 1141174 h 3428063"/>
                <a:gd name="connsiteX25" fmla="*/ 344166 w 3912615"/>
                <a:gd name="connsiteY25" fmla="*/ 2289147 h 3428063"/>
                <a:gd name="connsiteX26" fmla="*/ 615875 w 3912615"/>
                <a:gd name="connsiteY26" fmla="*/ 2594819 h 3428063"/>
                <a:gd name="connsiteX27" fmla="*/ 307938 w 3912615"/>
                <a:gd name="connsiteY27" fmla="*/ 2902756 h 3428063"/>
                <a:gd name="connsiteX28" fmla="*/ 0 w 3912615"/>
                <a:gd name="connsiteY28" fmla="*/ 2594819 h 3428063"/>
                <a:gd name="connsiteX29" fmla="*/ 271710 w 3912615"/>
                <a:gd name="connsiteY29" fmla="*/ 2289147 h 3428063"/>
                <a:gd name="connsiteX30" fmla="*/ 271710 w 3912615"/>
                <a:gd name="connsiteY30" fmla="*/ 1141174 h 3428063"/>
                <a:gd name="connsiteX31" fmla="*/ 0 w 3912615"/>
                <a:gd name="connsiteY31" fmla="*/ 835503 h 3428063"/>
                <a:gd name="connsiteX32" fmla="*/ 307938 w 3912615"/>
                <a:gd name="connsiteY32" fmla="*/ 527566 h 3428063"/>
                <a:gd name="connsiteX33" fmla="*/ 1969889 w 3912615"/>
                <a:gd name="connsiteY33" fmla="*/ 74719 h 3428063"/>
                <a:gd name="connsiteX34" fmla="*/ 2447645 w 3912615"/>
                <a:gd name="connsiteY34" fmla="*/ 552473 h 3428063"/>
                <a:gd name="connsiteX35" fmla="*/ 2060459 w 3912615"/>
                <a:gd name="connsiteY35" fmla="*/ 1021172 h 3428063"/>
                <a:gd name="connsiteX36" fmla="*/ 2060459 w 3912615"/>
                <a:gd name="connsiteY36" fmla="*/ 2409151 h 3428063"/>
                <a:gd name="connsiteX37" fmla="*/ 2447645 w 3912615"/>
                <a:gd name="connsiteY37" fmla="*/ 2880114 h 3428063"/>
                <a:gd name="connsiteX38" fmla="*/ 1969889 w 3912615"/>
                <a:gd name="connsiteY38" fmla="*/ 3357870 h 3428063"/>
                <a:gd name="connsiteX39" fmla="*/ 1492135 w 3912615"/>
                <a:gd name="connsiteY39" fmla="*/ 2880114 h 3428063"/>
                <a:gd name="connsiteX40" fmla="*/ 1879320 w 3912615"/>
                <a:gd name="connsiteY40" fmla="*/ 2409151 h 3428063"/>
                <a:gd name="connsiteX41" fmla="*/ 1879320 w 3912615"/>
                <a:gd name="connsiteY41" fmla="*/ 1023435 h 3428063"/>
                <a:gd name="connsiteX42" fmla="*/ 1492135 w 3912615"/>
                <a:gd name="connsiteY42" fmla="*/ 552473 h 3428063"/>
                <a:gd name="connsiteX43" fmla="*/ 1969889 w 3912615"/>
                <a:gd name="connsiteY43" fmla="*/ 74719 h 3428063"/>
                <a:gd name="connsiteX44" fmla="*/ 1043815 w 3912615"/>
                <a:gd name="connsiteY44" fmla="*/ 0 h 3428063"/>
                <a:gd name="connsiteX45" fmla="*/ 1444587 w 3912615"/>
                <a:gd name="connsiteY45" fmla="*/ 400769 h 3428063"/>
                <a:gd name="connsiteX46" fmla="*/ 1125327 w 3912615"/>
                <a:gd name="connsiteY46" fmla="*/ 792485 h 3428063"/>
                <a:gd name="connsiteX47" fmla="*/ 1125327 w 3912615"/>
                <a:gd name="connsiteY47" fmla="*/ 2635578 h 3428063"/>
                <a:gd name="connsiteX48" fmla="*/ 1444587 w 3912615"/>
                <a:gd name="connsiteY48" fmla="*/ 3027291 h 3428063"/>
                <a:gd name="connsiteX49" fmla="*/ 1043815 w 3912615"/>
                <a:gd name="connsiteY49" fmla="*/ 3428063 h 3428063"/>
                <a:gd name="connsiteX50" fmla="*/ 643044 w 3912615"/>
                <a:gd name="connsiteY50" fmla="*/ 3027291 h 3428063"/>
                <a:gd name="connsiteX51" fmla="*/ 962302 w 3912615"/>
                <a:gd name="connsiteY51" fmla="*/ 2635578 h 3428063"/>
                <a:gd name="connsiteX52" fmla="*/ 962302 w 3912615"/>
                <a:gd name="connsiteY52" fmla="*/ 792485 h 3428063"/>
                <a:gd name="connsiteX53" fmla="*/ 643044 w 3912615"/>
                <a:gd name="connsiteY53" fmla="*/ 400769 h 3428063"/>
                <a:gd name="connsiteX54" fmla="*/ 1043815 w 3912615"/>
                <a:gd name="connsiteY54" fmla="*/ 0 h 342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912615" h="3428063">
                  <a:moveTo>
                    <a:pt x="3604677" y="792485"/>
                  </a:moveTo>
                  <a:cubicBezTo>
                    <a:pt x="3774494" y="792485"/>
                    <a:pt x="3912615" y="930602"/>
                    <a:pt x="3912615" y="1100422"/>
                  </a:cubicBezTo>
                  <a:cubicBezTo>
                    <a:pt x="3912615" y="1249862"/>
                    <a:pt x="3806194" y="1374394"/>
                    <a:pt x="3663547" y="1401565"/>
                  </a:cubicBezTo>
                  <a:lnTo>
                    <a:pt x="3663547" y="2026496"/>
                  </a:lnTo>
                  <a:cubicBezTo>
                    <a:pt x="3806194" y="2053667"/>
                    <a:pt x="3912615" y="2178202"/>
                    <a:pt x="3912615" y="2327642"/>
                  </a:cubicBezTo>
                  <a:cubicBezTo>
                    <a:pt x="3912615" y="2497459"/>
                    <a:pt x="3774494" y="2635579"/>
                    <a:pt x="3604677" y="2635579"/>
                  </a:cubicBezTo>
                  <a:cubicBezTo>
                    <a:pt x="3434857" y="2635579"/>
                    <a:pt x="3296739" y="2497459"/>
                    <a:pt x="3296739" y="2327642"/>
                  </a:cubicBezTo>
                  <a:cubicBezTo>
                    <a:pt x="3296739" y="2178202"/>
                    <a:pt x="3403158" y="2053667"/>
                    <a:pt x="3545807" y="2026496"/>
                  </a:cubicBezTo>
                  <a:lnTo>
                    <a:pt x="3545807" y="1401565"/>
                  </a:lnTo>
                  <a:cubicBezTo>
                    <a:pt x="3403158" y="1374394"/>
                    <a:pt x="3296739" y="1249862"/>
                    <a:pt x="3296739" y="1100422"/>
                  </a:cubicBezTo>
                  <a:cubicBezTo>
                    <a:pt x="3296739" y="930602"/>
                    <a:pt x="3434857" y="792485"/>
                    <a:pt x="3604677" y="792485"/>
                  </a:cubicBezTo>
                  <a:close/>
                  <a:moveTo>
                    <a:pt x="2832568" y="620402"/>
                  </a:moveTo>
                  <a:cubicBezTo>
                    <a:pt x="3002385" y="620402"/>
                    <a:pt x="3140505" y="758519"/>
                    <a:pt x="3140505" y="928339"/>
                  </a:cubicBezTo>
                  <a:cubicBezTo>
                    <a:pt x="3140505" y="1075513"/>
                    <a:pt x="3034085" y="1200048"/>
                    <a:pt x="2893701" y="1229482"/>
                  </a:cubicBezTo>
                  <a:lnTo>
                    <a:pt x="2893701" y="2200843"/>
                  </a:lnTo>
                  <a:cubicBezTo>
                    <a:pt x="3034085" y="2228014"/>
                    <a:pt x="3140505" y="2352546"/>
                    <a:pt x="3140505" y="2501986"/>
                  </a:cubicBezTo>
                  <a:cubicBezTo>
                    <a:pt x="3140505" y="2671806"/>
                    <a:pt x="3002385" y="2809923"/>
                    <a:pt x="2832568" y="2809923"/>
                  </a:cubicBezTo>
                  <a:cubicBezTo>
                    <a:pt x="2662748" y="2809923"/>
                    <a:pt x="2524630" y="2671806"/>
                    <a:pt x="2524630" y="2501986"/>
                  </a:cubicBezTo>
                  <a:cubicBezTo>
                    <a:pt x="2524630" y="2352546"/>
                    <a:pt x="2631049" y="2230277"/>
                    <a:pt x="2771432" y="2200843"/>
                  </a:cubicBezTo>
                  <a:lnTo>
                    <a:pt x="2771432" y="1229482"/>
                  </a:lnTo>
                  <a:cubicBezTo>
                    <a:pt x="2631049" y="1202311"/>
                    <a:pt x="2524630" y="1077779"/>
                    <a:pt x="2524630" y="928339"/>
                  </a:cubicBezTo>
                  <a:cubicBezTo>
                    <a:pt x="2524630" y="758519"/>
                    <a:pt x="2662748" y="620402"/>
                    <a:pt x="2832568" y="620402"/>
                  </a:cubicBezTo>
                  <a:close/>
                  <a:moveTo>
                    <a:pt x="307938" y="527566"/>
                  </a:moveTo>
                  <a:cubicBezTo>
                    <a:pt x="477755" y="527566"/>
                    <a:pt x="615875" y="665683"/>
                    <a:pt x="615875" y="835503"/>
                  </a:cubicBezTo>
                  <a:cubicBezTo>
                    <a:pt x="615875" y="994000"/>
                    <a:pt x="498135" y="1123060"/>
                    <a:pt x="344166" y="1141174"/>
                  </a:cubicBezTo>
                  <a:lnTo>
                    <a:pt x="344166" y="2289147"/>
                  </a:lnTo>
                  <a:cubicBezTo>
                    <a:pt x="495869" y="2304995"/>
                    <a:pt x="615875" y="2436322"/>
                    <a:pt x="615875" y="2594819"/>
                  </a:cubicBezTo>
                  <a:cubicBezTo>
                    <a:pt x="615875" y="2764638"/>
                    <a:pt x="477755" y="2902756"/>
                    <a:pt x="307938" y="2902756"/>
                  </a:cubicBezTo>
                  <a:cubicBezTo>
                    <a:pt x="138118" y="2902756"/>
                    <a:pt x="0" y="2764638"/>
                    <a:pt x="0" y="2594819"/>
                  </a:cubicBezTo>
                  <a:cubicBezTo>
                    <a:pt x="0" y="2436322"/>
                    <a:pt x="117741" y="2307261"/>
                    <a:pt x="271710" y="2289147"/>
                  </a:cubicBezTo>
                  <a:lnTo>
                    <a:pt x="271710" y="1141174"/>
                  </a:lnTo>
                  <a:cubicBezTo>
                    <a:pt x="120004" y="1123060"/>
                    <a:pt x="0" y="994000"/>
                    <a:pt x="0" y="835503"/>
                  </a:cubicBezTo>
                  <a:cubicBezTo>
                    <a:pt x="0" y="665683"/>
                    <a:pt x="138118" y="527566"/>
                    <a:pt x="307938" y="527566"/>
                  </a:cubicBezTo>
                  <a:close/>
                  <a:moveTo>
                    <a:pt x="1969889" y="74719"/>
                  </a:moveTo>
                  <a:cubicBezTo>
                    <a:pt x="2232541" y="74719"/>
                    <a:pt x="2447645" y="287557"/>
                    <a:pt x="2447645" y="552473"/>
                  </a:cubicBezTo>
                  <a:cubicBezTo>
                    <a:pt x="2447645" y="785691"/>
                    <a:pt x="2280092" y="978150"/>
                    <a:pt x="2060459" y="1021172"/>
                  </a:cubicBezTo>
                  <a:lnTo>
                    <a:pt x="2060459" y="2409151"/>
                  </a:lnTo>
                  <a:cubicBezTo>
                    <a:pt x="2280092" y="2452173"/>
                    <a:pt x="2447645" y="2646898"/>
                    <a:pt x="2447645" y="2880114"/>
                  </a:cubicBezTo>
                  <a:cubicBezTo>
                    <a:pt x="2447645" y="3142766"/>
                    <a:pt x="2234807" y="3357870"/>
                    <a:pt x="1969889" y="3357870"/>
                  </a:cubicBezTo>
                  <a:cubicBezTo>
                    <a:pt x="1707237" y="3357870"/>
                    <a:pt x="1492135" y="3145031"/>
                    <a:pt x="1492135" y="2880114"/>
                  </a:cubicBezTo>
                  <a:cubicBezTo>
                    <a:pt x="1492135" y="2646898"/>
                    <a:pt x="1659689" y="2452173"/>
                    <a:pt x="1879320" y="2409151"/>
                  </a:cubicBezTo>
                  <a:lnTo>
                    <a:pt x="1879320" y="1023435"/>
                  </a:lnTo>
                  <a:cubicBezTo>
                    <a:pt x="1659689" y="980416"/>
                    <a:pt x="1492135" y="785691"/>
                    <a:pt x="1492135" y="552473"/>
                  </a:cubicBezTo>
                  <a:cubicBezTo>
                    <a:pt x="1492135" y="289821"/>
                    <a:pt x="1704974" y="74719"/>
                    <a:pt x="1969889" y="74719"/>
                  </a:cubicBezTo>
                  <a:close/>
                  <a:moveTo>
                    <a:pt x="1043815" y="0"/>
                  </a:moveTo>
                  <a:cubicBezTo>
                    <a:pt x="1265710" y="0"/>
                    <a:pt x="1444587" y="178874"/>
                    <a:pt x="1444587" y="400769"/>
                  </a:cubicBezTo>
                  <a:cubicBezTo>
                    <a:pt x="1444587" y="593231"/>
                    <a:pt x="1308732" y="753991"/>
                    <a:pt x="1125327" y="792485"/>
                  </a:cubicBezTo>
                  <a:lnTo>
                    <a:pt x="1125327" y="2635578"/>
                  </a:lnTo>
                  <a:cubicBezTo>
                    <a:pt x="1308732" y="2674069"/>
                    <a:pt x="1444587" y="2834831"/>
                    <a:pt x="1444587" y="3027291"/>
                  </a:cubicBezTo>
                  <a:cubicBezTo>
                    <a:pt x="1444587" y="3249187"/>
                    <a:pt x="1265710" y="3428063"/>
                    <a:pt x="1043815" y="3428063"/>
                  </a:cubicBezTo>
                  <a:cubicBezTo>
                    <a:pt x="821919" y="3428063"/>
                    <a:pt x="643044" y="3249187"/>
                    <a:pt x="643044" y="3027291"/>
                  </a:cubicBezTo>
                  <a:cubicBezTo>
                    <a:pt x="643044" y="2834831"/>
                    <a:pt x="781162" y="2674069"/>
                    <a:pt x="962302" y="2635578"/>
                  </a:cubicBezTo>
                  <a:lnTo>
                    <a:pt x="962302" y="792485"/>
                  </a:lnTo>
                  <a:cubicBezTo>
                    <a:pt x="781162" y="756257"/>
                    <a:pt x="643044" y="593231"/>
                    <a:pt x="643044" y="400769"/>
                  </a:cubicBezTo>
                  <a:cubicBezTo>
                    <a:pt x="643044" y="178874"/>
                    <a:pt x="821919" y="0"/>
                    <a:pt x="1043815" y="0"/>
                  </a:cubicBezTo>
                  <a:close/>
                </a:path>
              </a:pathLst>
            </a:custGeom>
            <a:solidFill>
              <a:schemeClr val="accent2"/>
            </a:solidFill>
            <a:ln w="9525" cap="flat">
              <a:noFill/>
              <a:prstDash val="solid"/>
              <a:miter/>
            </a:ln>
          </p:spPr>
          <p:txBody>
            <a:bodyPr wrap="square" rtlCol="0" anchor="ctr">
              <a:noAutofit/>
            </a:bodyPr>
            <a:lstStyle/>
            <a:p>
              <a:pPr defTabSz="914217">
                <a:defRPr/>
              </a:pPr>
              <a:endParaRPr lang="en-GB" sz="3599" dirty="0">
                <a:solidFill>
                  <a:srgbClr val="383838"/>
                </a:solidFill>
                <a:latin typeface="Posterama" panose="020B0504020200020000" pitchFamily="34" charset="0"/>
                <a:cs typeface="Posterama" panose="020B0504020200020000" pitchFamily="34" charset="0"/>
              </a:endParaRPr>
            </a:p>
          </p:txBody>
        </p:sp>
        <p:sp>
          <p:nvSpPr>
            <p:cNvPr id="13" name="Freeform 12">
              <a:extLst>
                <a:ext uri="{FF2B5EF4-FFF2-40B4-BE49-F238E27FC236}">
                  <a16:creationId xmlns:a16="http://schemas.microsoft.com/office/drawing/2014/main" id="{52B1D120-B661-00F5-3E77-72163A02BD51}"/>
                </a:ext>
              </a:extLst>
            </p:cNvPr>
            <p:cNvSpPr/>
            <p:nvPr/>
          </p:nvSpPr>
          <p:spPr>
            <a:xfrm>
              <a:off x="7191644" y="2129132"/>
              <a:ext cx="2512178" cy="1928004"/>
            </a:xfrm>
            <a:custGeom>
              <a:avLst/>
              <a:gdLst>
                <a:gd name="connsiteX0" fmla="*/ 4716418 w 5024356"/>
                <a:gd name="connsiteY0" fmla="*/ 1068722 h 3856007"/>
                <a:gd name="connsiteX1" fmla="*/ 5024356 w 5024356"/>
                <a:gd name="connsiteY1" fmla="*/ 1376659 h 3856007"/>
                <a:gd name="connsiteX2" fmla="*/ 4775288 w 5024356"/>
                <a:gd name="connsiteY2" fmla="*/ 1677802 h 3856007"/>
                <a:gd name="connsiteX3" fmla="*/ 4775288 w 5024356"/>
                <a:gd name="connsiteY3" fmla="*/ 2180464 h 3856007"/>
                <a:gd name="connsiteX4" fmla="*/ 5024356 w 5024356"/>
                <a:gd name="connsiteY4" fmla="*/ 2483873 h 3856007"/>
                <a:gd name="connsiteX5" fmla="*/ 4716418 w 5024356"/>
                <a:gd name="connsiteY5" fmla="*/ 2791810 h 3856007"/>
                <a:gd name="connsiteX6" fmla="*/ 4408480 w 5024356"/>
                <a:gd name="connsiteY6" fmla="*/ 2483873 h 3856007"/>
                <a:gd name="connsiteX7" fmla="*/ 4657548 w 5024356"/>
                <a:gd name="connsiteY7" fmla="*/ 2182730 h 3856007"/>
                <a:gd name="connsiteX8" fmla="*/ 4657548 w 5024356"/>
                <a:gd name="connsiteY8" fmla="*/ 1677802 h 3856007"/>
                <a:gd name="connsiteX9" fmla="*/ 4408480 w 5024356"/>
                <a:gd name="connsiteY9" fmla="*/ 1376659 h 3856007"/>
                <a:gd name="connsiteX10" fmla="*/ 4716418 w 5024356"/>
                <a:gd name="connsiteY10" fmla="*/ 1068722 h 3856007"/>
                <a:gd name="connsiteX11" fmla="*/ 3964690 w 5024356"/>
                <a:gd name="connsiteY11" fmla="*/ 919283 h 3856007"/>
                <a:gd name="connsiteX12" fmla="*/ 4322442 w 5024356"/>
                <a:gd name="connsiteY12" fmla="*/ 1277033 h 3856007"/>
                <a:gd name="connsiteX13" fmla="*/ 4023558 w 5024356"/>
                <a:gd name="connsiteY13" fmla="*/ 1630255 h 3856007"/>
                <a:gd name="connsiteX14" fmla="*/ 4023558 w 5024356"/>
                <a:gd name="connsiteY14" fmla="*/ 2230278 h 3856007"/>
                <a:gd name="connsiteX15" fmla="*/ 4322442 w 5024356"/>
                <a:gd name="connsiteY15" fmla="*/ 2583500 h 3856007"/>
                <a:gd name="connsiteX16" fmla="*/ 3964690 w 5024356"/>
                <a:gd name="connsiteY16" fmla="*/ 2941251 h 3856007"/>
                <a:gd name="connsiteX17" fmla="*/ 3606940 w 5024356"/>
                <a:gd name="connsiteY17" fmla="*/ 2583500 h 3856007"/>
                <a:gd name="connsiteX18" fmla="*/ 3905820 w 5024356"/>
                <a:gd name="connsiteY18" fmla="*/ 2230278 h 3856007"/>
                <a:gd name="connsiteX19" fmla="*/ 3905820 w 5024356"/>
                <a:gd name="connsiteY19" fmla="*/ 1630255 h 3856007"/>
                <a:gd name="connsiteX20" fmla="*/ 3606940 w 5024356"/>
                <a:gd name="connsiteY20" fmla="*/ 1277033 h 3856007"/>
                <a:gd name="connsiteX21" fmla="*/ 3964690 w 5024356"/>
                <a:gd name="connsiteY21" fmla="*/ 919283 h 3856007"/>
                <a:gd name="connsiteX22" fmla="*/ 400770 w 5024356"/>
                <a:gd name="connsiteY22" fmla="*/ 649840 h 3856007"/>
                <a:gd name="connsiteX23" fmla="*/ 801540 w 5024356"/>
                <a:gd name="connsiteY23" fmla="*/ 1050609 h 3856007"/>
                <a:gd name="connsiteX24" fmla="*/ 473226 w 5024356"/>
                <a:gd name="connsiteY24" fmla="*/ 1444588 h 3856007"/>
                <a:gd name="connsiteX25" fmla="*/ 473226 w 5024356"/>
                <a:gd name="connsiteY25" fmla="*/ 2415949 h 3856007"/>
                <a:gd name="connsiteX26" fmla="*/ 801540 w 5024356"/>
                <a:gd name="connsiteY26" fmla="*/ 2809927 h 3856007"/>
                <a:gd name="connsiteX27" fmla="*/ 400770 w 5024356"/>
                <a:gd name="connsiteY27" fmla="*/ 3210697 h 3856007"/>
                <a:gd name="connsiteX28" fmla="*/ 0 w 5024356"/>
                <a:gd name="connsiteY28" fmla="*/ 2809927 h 3856007"/>
                <a:gd name="connsiteX29" fmla="*/ 328314 w 5024356"/>
                <a:gd name="connsiteY29" fmla="*/ 2415949 h 3856007"/>
                <a:gd name="connsiteX30" fmla="*/ 328314 w 5024356"/>
                <a:gd name="connsiteY30" fmla="*/ 1444588 h 3856007"/>
                <a:gd name="connsiteX31" fmla="*/ 0 w 5024356"/>
                <a:gd name="connsiteY31" fmla="*/ 1050609 h 3856007"/>
                <a:gd name="connsiteX32" fmla="*/ 400770 w 5024356"/>
                <a:gd name="connsiteY32" fmla="*/ 649840 h 3856007"/>
                <a:gd name="connsiteX33" fmla="*/ 3292210 w 5024356"/>
                <a:gd name="connsiteY33" fmla="*/ 615874 h 3856007"/>
                <a:gd name="connsiteX34" fmla="*/ 3600148 w 5024356"/>
                <a:gd name="connsiteY34" fmla="*/ 923812 h 3856007"/>
                <a:gd name="connsiteX35" fmla="*/ 3330702 w 5024356"/>
                <a:gd name="connsiteY35" fmla="*/ 1227221 h 3856007"/>
                <a:gd name="connsiteX36" fmla="*/ 3330702 w 5024356"/>
                <a:gd name="connsiteY36" fmla="*/ 2633315 h 3856007"/>
                <a:gd name="connsiteX37" fmla="*/ 3600148 w 5024356"/>
                <a:gd name="connsiteY37" fmla="*/ 2938989 h 3856007"/>
                <a:gd name="connsiteX38" fmla="*/ 3292210 w 5024356"/>
                <a:gd name="connsiteY38" fmla="*/ 3246927 h 3856007"/>
                <a:gd name="connsiteX39" fmla="*/ 2984274 w 5024356"/>
                <a:gd name="connsiteY39" fmla="*/ 2938989 h 3856007"/>
                <a:gd name="connsiteX40" fmla="*/ 3253718 w 5024356"/>
                <a:gd name="connsiteY40" fmla="*/ 2633315 h 3856007"/>
                <a:gd name="connsiteX41" fmla="*/ 3253718 w 5024356"/>
                <a:gd name="connsiteY41" fmla="*/ 1229484 h 3856007"/>
                <a:gd name="connsiteX42" fmla="*/ 2984274 w 5024356"/>
                <a:gd name="connsiteY42" fmla="*/ 923812 h 3856007"/>
                <a:gd name="connsiteX43" fmla="*/ 3292210 w 5024356"/>
                <a:gd name="connsiteY43" fmla="*/ 615874 h 3856007"/>
                <a:gd name="connsiteX44" fmla="*/ 2585764 w 5024356"/>
                <a:gd name="connsiteY44" fmla="*/ 287559 h 3856007"/>
                <a:gd name="connsiteX45" fmla="*/ 2986534 w 5024356"/>
                <a:gd name="connsiteY45" fmla="*/ 688330 h 3856007"/>
                <a:gd name="connsiteX46" fmla="*/ 2662748 w 5024356"/>
                <a:gd name="connsiteY46" fmla="*/ 1080045 h 3856007"/>
                <a:gd name="connsiteX47" fmla="*/ 2662748 w 5024356"/>
                <a:gd name="connsiteY47" fmla="*/ 2778227 h 3856007"/>
                <a:gd name="connsiteX48" fmla="*/ 2986534 w 5024356"/>
                <a:gd name="connsiteY48" fmla="*/ 3169940 h 3856007"/>
                <a:gd name="connsiteX49" fmla="*/ 2585764 w 5024356"/>
                <a:gd name="connsiteY49" fmla="*/ 3570712 h 3856007"/>
                <a:gd name="connsiteX50" fmla="*/ 2184994 w 5024356"/>
                <a:gd name="connsiteY50" fmla="*/ 3169940 h 3856007"/>
                <a:gd name="connsiteX51" fmla="*/ 2508780 w 5024356"/>
                <a:gd name="connsiteY51" fmla="*/ 2778227 h 3856007"/>
                <a:gd name="connsiteX52" fmla="*/ 2508780 w 5024356"/>
                <a:gd name="connsiteY52" fmla="*/ 1080045 h 3856007"/>
                <a:gd name="connsiteX53" fmla="*/ 2184994 w 5024356"/>
                <a:gd name="connsiteY53" fmla="*/ 688330 h 3856007"/>
                <a:gd name="connsiteX54" fmla="*/ 2585764 w 5024356"/>
                <a:gd name="connsiteY54" fmla="*/ 287559 h 3856007"/>
                <a:gd name="connsiteX55" fmla="*/ 1107214 w 5024356"/>
                <a:gd name="connsiteY55" fmla="*/ 215104 h 3856007"/>
                <a:gd name="connsiteX56" fmla="*/ 1507986 w 5024356"/>
                <a:gd name="connsiteY56" fmla="*/ 615874 h 3856007"/>
                <a:gd name="connsiteX57" fmla="*/ 1184202 w 5024356"/>
                <a:gd name="connsiteY57" fmla="*/ 1007590 h 3856007"/>
                <a:gd name="connsiteX58" fmla="*/ 1184202 w 5024356"/>
                <a:gd name="connsiteY58" fmla="*/ 2850683 h 3856007"/>
                <a:gd name="connsiteX59" fmla="*/ 1507986 w 5024356"/>
                <a:gd name="connsiteY59" fmla="*/ 3242396 h 3856007"/>
                <a:gd name="connsiteX60" fmla="*/ 1107214 w 5024356"/>
                <a:gd name="connsiteY60" fmla="*/ 3643168 h 3856007"/>
                <a:gd name="connsiteX61" fmla="*/ 706444 w 5024356"/>
                <a:gd name="connsiteY61" fmla="*/ 3242396 h 3856007"/>
                <a:gd name="connsiteX62" fmla="*/ 1030232 w 5024356"/>
                <a:gd name="connsiteY62" fmla="*/ 2850683 h 3856007"/>
                <a:gd name="connsiteX63" fmla="*/ 1030232 w 5024356"/>
                <a:gd name="connsiteY63" fmla="*/ 1007590 h 3856007"/>
                <a:gd name="connsiteX64" fmla="*/ 706444 w 5024356"/>
                <a:gd name="connsiteY64" fmla="*/ 615874 h 3856007"/>
                <a:gd name="connsiteX65" fmla="*/ 1107214 w 5024356"/>
                <a:gd name="connsiteY65" fmla="*/ 215104 h 3856007"/>
                <a:gd name="connsiteX66" fmla="*/ 1813658 w 5024356"/>
                <a:gd name="connsiteY66" fmla="*/ 0 h 3856007"/>
                <a:gd name="connsiteX67" fmla="*/ 2121594 w 5024356"/>
                <a:gd name="connsiteY67" fmla="*/ 307937 h 3856007"/>
                <a:gd name="connsiteX68" fmla="*/ 1856678 w 5024356"/>
                <a:gd name="connsiteY68" fmla="*/ 611346 h 3856007"/>
                <a:gd name="connsiteX69" fmla="*/ 1856678 w 5024356"/>
                <a:gd name="connsiteY69" fmla="*/ 3244661 h 3856007"/>
                <a:gd name="connsiteX70" fmla="*/ 2121594 w 5024356"/>
                <a:gd name="connsiteY70" fmla="*/ 3548069 h 3856007"/>
                <a:gd name="connsiteX71" fmla="*/ 1813658 w 5024356"/>
                <a:gd name="connsiteY71" fmla="*/ 3856007 h 3856007"/>
                <a:gd name="connsiteX72" fmla="*/ 1505720 w 5024356"/>
                <a:gd name="connsiteY72" fmla="*/ 3548069 h 3856007"/>
                <a:gd name="connsiteX73" fmla="*/ 1770636 w 5024356"/>
                <a:gd name="connsiteY73" fmla="*/ 3244661 h 3856007"/>
                <a:gd name="connsiteX74" fmla="*/ 1770636 w 5024356"/>
                <a:gd name="connsiteY74" fmla="*/ 611346 h 3856007"/>
                <a:gd name="connsiteX75" fmla="*/ 1505720 w 5024356"/>
                <a:gd name="connsiteY75" fmla="*/ 307937 h 3856007"/>
                <a:gd name="connsiteX76" fmla="*/ 1813658 w 5024356"/>
                <a:gd name="connsiteY76" fmla="*/ 0 h 385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024356" h="3856007">
                  <a:moveTo>
                    <a:pt x="4716418" y="1068722"/>
                  </a:moveTo>
                  <a:cubicBezTo>
                    <a:pt x="4886238" y="1068722"/>
                    <a:pt x="5024356" y="1206839"/>
                    <a:pt x="5024356" y="1376659"/>
                  </a:cubicBezTo>
                  <a:cubicBezTo>
                    <a:pt x="5024356" y="1526099"/>
                    <a:pt x="4917934" y="1650631"/>
                    <a:pt x="4775288" y="1677802"/>
                  </a:cubicBezTo>
                  <a:lnTo>
                    <a:pt x="4775288" y="2180464"/>
                  </a:lnTo>
                  <a:cubicBezTo>
                    <a:pt x="4917934" y="2207635"/>
                    <a:pt x="5024356" y="2334433"/>
                    <a:pt x="5024356" y="2483873"/>
                  </a:cubicBezTo>
                  <a:cubicBezTo>
                    <a:pt x="5024356" y="2653693"/>
                    <a:pt x="4886238" y="2791810"/>
                    <a:pt x="4716418" y="2791810"/>
                  </a:cubicBezTo>
                  <a:cubicBezTo>
                    <a:pt x="4546600" y="2791810"/>
                    <a:pt x="4408480" y="2653693"/>
                    <a:pt x="4408480" y="2483873"/>
                  </a:cubicBezTo>
                  <a:cubicBezTo>
                    <a:pt x="4408480" y="2334433"/>
                    <a:pt x="4514898" y="2209901"/>
                    <a:pt x="4657548" y="2182730"/>
                  </a:cubicBezTo>
                  <a:lnTo>
                    <a:pt x="4657548" y="1677802"/>
                  </a:lnTo>
                  <a:cubicBezTo>
                    <a:pt x="4514898" y="1650631"/>
                    <a:pt x="4408480" y="1526099"/>
                    <a:pt x="4408480" y="1376659"/>
                  </a:cubicBezTo>
                  <a:cubicBezTo>
                    <a:pt x="4408480" y="1206839"/>
                    <a:pt x="4546600" y="1068722"/>
                    <a:pt x="4716418" y="1068722"/>
                  </a:cubicBezTo>
                  <a:close/>
                  <a:moveTo>
                    <a:pt x="3964690" y="919283"/>
                  </a:moveTo>
                  <a:cubicBezTo>
                    <a:pt x="4161678" y="919283"/>
                    <a:pt x="4322442" y="1080043"/>
                    <a:pt x="4322442" y="1277033"/>
                  </a:cubicBezTo>
                  <a:cubicBezTo>
                    <a:pt x="4322442" y="1453644"/>
                    <a:pt x="4193378" y="1600819"/>
                    <a:pt x="4023558" y="1630255"/>
                  </a:cubicBezTo>
                  <a:lnTo>
                    <a:pt x="4023558" y="2230278"/>
                  </a:lnTo>
                  <a:cubicBezTo>
                    <a:pt x="4193378" y="2259715"/>
                    <a:pt x="4322442" y="2406889"/>
                    <a:pt x="4322442" y="2583500"/>
                  </a:cubicBezTo>
                  <a:cubicBezTo>
                    <a:pt x="4322442" y="2780491"/>
                    <a:pt x="4161678" y="2941251"/>
                    <a:pt x="3964690" y="2941251"/>
                  </a:cubicBezTo>
                  <a:cubicBezTo>
                    <a:pt x="3767700" y="2941251"/>
                    <a:pt x="3606940" y="2780491"/>
                    <a:pt x="3606940" y="2583500"/>
                  </a:cubicBezTo>
                  <a:cubicBezTo>
                    <a:pt x="3606940" y="2404626"/>
                    <a:pt x="3736000" y="2257449"/>
                    <a:pt x="3905820" y="2230278"/>
                  </a:cubicBezTo>
                  <a:lnTo>
                    <a:pt x="3905820" y="1630255"/>
                  </a:lnTo>
                  <a:cubicBezTo>
                    <a:pt x="3736000" y="1600819"/>
                    <a:pt x="3606940" y="1453644"/>
                    <a:pt x="3606940" y="1277033"/>
                  </a:cubicBezTo>
                  <a:cubicBezTo>
                    <a:pt x="3606940" y="1080043"/>
                    <a:pt x="3767700" y="919283"/>
                    <a:pt x="3964690" y="919283"/>
                  </a:cubicBezTo>
                  <a:close/>
                  <a:moveTo>
                    <a:pt x="400770" y="649840"/>
                  </a:moveTo>
                  <a:cubicBezTo>
                    <a:pt x="622666" y="649840"/>
                    <a:pt x="801540" y="828714"/>
                    <a:pt x="801540" y="1050609"/>
                  </a:cubicBezTo>
                  <a:cubicBezTo>
                    <a:pt x="801540" y="1247600"/>
                    <a:pt x="661158" y="1410625"/>
                    <a:pt x="473226" y="1444588"/>
                  </a:cubicBezTo>
                  <a:lnTo>
                    <a:pt x="473226" y="2415949"/>
                  </a:lnTo>
                  <a:cubicBezTo>
                    <a:pt x="661158" y="2449912"/>
                    <a:pt x="801540" y="2612937"/>
                    <a:pt x="801540" y="2809927"/>
                  </a:cubicBezTo>
                  <a:cubicBezTo>
                    <a:pt x="801540" y="3031823"/>
                    <a:pt x="622666" y="3210697"/>
                    <a:pt x="400770" y="3210697"/>
                  </a:cubicBezTo>
                  <a:cubicBezTo>
                    <a:pt x="178874" y="3210697"/>
                    <a:pt x="0" y="3031823"/>
                    <a:pt x="0" y="2809927"/>
                  </a:cubicBezTo>
                  <a:cubicBezTo>
                    <a:pt x="0" y="2612937"/>
                    <a:pt x="140382" y="2449912"/>
                    <a:pt x="328314" y="2415949"/>
                  </a:cubicBezTo>
                  <a:lnTo>
                    <a:pt x="328314" y="1444588"/>
                  </a:lnTo>
                  <a:cubicBezTo>
                    <a:pt x="142646" y="1410625"/>
                    <a:pt x="0" y="1247600"/>
                    <a:pt x="0" y="1050609"/>
                  </a:cubicBezTo>
                  <a:cubicBezTo>
                    <a:pt x="0" y="828714"/>
                    <a:pt x="178874" y="649840"/>
                    <a:pt x="400770" y="649840"/>
                  </a:cubicBezTo>
                  <a:close/>
                  <a:moveTo>
                    <a:pt x="3292210" y="615874"/>
                  </a:moveTo>
                  <a:cubicBezTo>
                    <a:pt x="3462028" y="615874"/>
                    <a:pt x="3600148" y="753992"/>
                    <a:pt x="3600148" y="923812"/>
                  </a:cubicBezTo>
                  <a:cubicBezTo>
                    <a:pt x="3600148" y="1080044"/>
                    <a:pt x="3482408" y="1209107"/>
                    <a:pt x="3330702" y="1227221"/>
                  </a:cubicBezTo>
                  <a:lnTo>
                    <a:pt x="3330702" y="2633315"/>
                  </a:lnTo>
                  <a:cubicBezTo>
                    <a:pt x="3482408" y="2653695"/>
                    <a:pt x="3600148" y="2782755"/>
                    <a:pt x="3600148" y="2938989"/>
                  </a:cubicBezTo>
                  <a:cubicBezTo>
                    <a:pt x="3600148" y="3108806"/>
                    <a:pt x="3462028" y="3246927"/>
                    <a:pt x="3292210" y="3246927"/>
                  </a:cubicBezTo>
                  <a:cubicBezTo>
                    <a:pt x="3122392" y="3246927"/>
                    <a:pt x="2984274" y="3108806"/>
                    <a:pt x="2984274" y="2938989"/>
                  </a:cubicBezTo>
                  <a:cubicBezTo>
                    <a:pt x="2984274" y="2780492"/>
                    <a:pt x="3102014" y="2651429"/>
                    <a:pt x="3253718" y="2633315"/>
                  </a:cubicBezTo>
                  <a:lnTo>
                    <a:pt x="3253718" y="1229484"/>
                  </a:lnTo>
                  <a:cubicBezTo>
                    <a:pt x="3102014" y="1209107"/>
                    <a:pt x="2984274" y="1080044"/>
                    <a:pt x="2984274" y="923812"/>
                  </a:cubicBezTo>
                  <a:cubicBezTo>
                    <a:pt x="2984274" y="753992"/>
                    <a:pt x="3122392" y="615874"/>
                    <a:pt x="3292210" y="615874"/>
                  </a:cubicBezTo>
                  <a:close/>
                  <a:moveTo>
                    <a:pt x="2585764" y="287559"/>
                  </a:moveTo>
                  <a:cubicBezTo>
                    <a:pt x="2807660" y="287559"/>
                    <a:pt x="2986534" y="466433"/>
                    <a:pt x="2986534" y="688330"/>
                  </a:cubicBezTo>
                  <a:cubicBezTo>
                    <a:pt x="2986534" y="883054"/>
                    <a:pt x="2846150" y="1043817"/>
                    <a:pt x="2662748" y="1080045"/>
                  </a:cubicBezTo>
                  <a:lnTo>
                    <a:pt x="2662748" y="2778227"/>
                  </a:lnTo>
                  <a:cubicBezTo>
                    <a:pt x="2846150" y="2814455"/>
                    <a:pt x="2986534" y="2975215"/>
                    <a:pt x="2986534" y="3169940"/>
                  </a:cubicBezTo>
                  <a:cubicBezTo>
                    <a:pt x="2986534" y="3391836"/>
                    <a:pt x="2807660" y="3570712"/>
                    <a:pt x="2585764" y="3570712"/>
                  </a:cubicBezTo>
                  <a:cubicBezTo>
                    <a:pt x="2363868" y="3570712"/>
                    <a:pt x="2184994" y="3391836"/>
                    <a:pt x="2184994" y="3169940"/>
                  </a:cubicBezTo>
                  <a:cubicBezTo>
                    <a:pt x="2184994" y="2975215"/>
                    <a:pt x="2325374" y="2814455"/>
                    <a:pt x="2508780" y="2778227"/>
                  </a:cubicBezTo>
                  <a:lnTo>
                    <a:pt x="2508780" y="1080045"/>
                  </a:lnTo>
                  <a:cubicBezTo>
                    <a:pt x="2323112" y="1043817"/>
                    <a:pt x="2184994" y="883054"/>
                    <a:pt x="2184994" y="688330"/>
                  </a:cubicBezTo>
                  <a:cubicBezTo>
                    <a:pt x="2184994" y="466433"/>
                    <a:pt x="2363868" y="287559"/>
                    <a:pt x="2585764" y="287559"/>
                  </a:cubicBezTo>
                  <a:close/>
                  <a:moveTo>
                    <a:pt x="1107214" y="215104"/>
                  </a:moveTo>
                  <a:cubicBezTo>
                    <a:pt x="1329110" y="215104"/>
                    <a:pt x="1507986" y="393978"/>
                    <a:pt x="1507986" y="615874"/>
                  </a:cubicBezTo>
                  <a:cubicBezTo>
                    <a:pt x="1507986" y="810599"/>
                    <a:pt x="1367604" y="971362"/>
                    <a:pt x="1184202" y="1007590"/>
                  </a:cubicBezTo>
                  <a:lnTo>
                    <a:pt x="1184202" y="2850683"/>
                  </a:lnTo>
                  <a:cubicBezTo>
                    <a:pt x="1367604" y="2886911"/>
                    <a:pt x="1507986" y="3047671"/>
                    <a:pt x="1507986" y="3242396"/>
                  </a:cubicBezTo>
                  <a:cubicBezTo>
                    <a:pt x="1507986" y="3464292"/>
                    <a:pt x="1329110" y="3643168"/>
                    <a:pt x="1107214" y="3643168"/>
                  </a:cubicBezTo>
                  <a:cubicBezTo>
                    <a:pt x="885318" y="3643168"/>
                    <a:pt x="706444" y="3464292"/>
                    <a:pt x="706444" y="3242396"/>
                  </a:cubicBezTo>
                  <a:cubicBezTo>
                    <a:pt x="706444" y="3047671"/>
                    <a:pt x="846828" y="2886911"/>
                    <a:pt x="1030232" y="2850683"/>
                  </a:cubicBezTo>
                  <a:lnTo>
                    <a:pt x="1030232" y="1007590"/>
                  </a:lnTo>
                  <a:cubicBezTo>
                    <a:pt x="844564" y="971362"/>
                    <a:pt x="706444" y="810599"/>
                    <a:pt x="706444" y="615874"/>
                  </a:cubicBezTo>
                  <a:cubicBezTo>
                    <a:pt x="706444" y="393978"/>
                    <a:pt x="885318" y="215104"/>
                    <a:pt x="1107214" y="215104"/>
                  </a:cubicBezTo>
                  <a:close/>
                  <a:moveTo>
                    <a:pt x="1813658" y="0"/>
                  </a:moveTo>
                  <a:cubicBezTo>
                    <a:pt x="1983476" y="0"/>
                    <a:pt x="2121594" y="138118"/>
                    <a:pt x="2121594" y="307937"/>
                  </a:cubicBezTo>
                  <a:cubicBezTo>
                    <a:pt x="2121594" y="464169"/>
                    <a:pt x="2008380" y="590967"/>
                    <a:pt x="1856678" y="611346"/>
                  </a:cubicBezTo>
                  <a:lnTo>
                    <a:pt x="1856678" y="3244661"/>
                  </a:lnTo>
                  <a:cubicBezTo>
                    <a:pt x="2006118" y="3265040"/>
                    <a:pt x="2121594" y="3394101"/>
                    <a:pt x="2121594" y="3548069"/>
                  </a:cubicBezTo>
                  <a:cubicBezTo>
                    <a:pt x="2121594" y="3717889"/>
                    <a:pt x="1983476" y="3856007"/>
                    <a:pt x="1813658" y="3856007"/>
                  </a:cubicBezTo>
                  <a:cubicBezTo>
                    <a:pt x="1643838" y="3856007"/>
                    <a:pt x="1505720" y="3717889"/>
                    <a:pt x="1505720" y="3548069"/>
                  </a:cubicBezTo>
                  <a:cubicBezTo>
                    <a:pt x="1505720" y="3394101"/>
                    <a:pt x="1621196" y="3265040"/>
                    <a:pt x="1770636" y="3244661"/>
                  </a:cubicBezTo>
                  <a:lnTo>
                    <a:pt x="1770636" y="611346"/>
                  </a:lnTo>
                  <a:cubicBezTo>
                    <a:pt x="1621196" y="590967"/>
                    <a:pt x="1505720" y="461906"/>
                    <a:pt x="1505720" y="307937"/>
                  </a:cubicBezTo>
                  <a:cubicBezTo>
                    <a:pt x="1505720" y="138118"/>
                    <a:pt x="1643838" y="0"/>
                    <a:pt x="1813658" y="0"/>
                  </a:cubicBezTo>
                  <a:close/>
                </a:path>
              </a:pathLst>
            </a:custGeom>
            <a:solidFill>
              <a:schemeClr val="accent4"/>
            </a:solidFill>
            <a:ln w="9525" cap="flat">
              <a:noFill/>
              <a:prstDash val="solid"/>
              <a:miter/>
            </a:ln>
          </p:spPr>
          <p:txBody>
            <a:bodyPr wrap="square" rtlCol="0" anchor="ctr">
              <a:noAutofit/>
            </a:bodyPr>
            <a:lstStyle/>
            <a:p>
              <a:pPr defTabSz="914217">
                <a:defRPr/>
              </a:pPr>
              <a:endParaRPr lang="en-GB" sz="3599" dirty="0">
                <a:solidFill>
                  <a:srgbClr val="383838"/>
                </a:solidFill>
                <a:latin typeface="Posterama" panose="020B0504020200020000" pitchFamily="34" charset="0"/>
                <a:cs typeface="Posterama" panose="020B0504020200020000" pitchFamily="34" charset="0"/>
              </a:endParaRPr>
            </a:p>
          </p:txBody>
        </p:sp>
      </p:grpSp>
      <p:sp>
        <p:nvSpPr>
          <p:cNvPr id="15" name="TextBox 14">
            <a:extLst>
              <a:ext uri="{FF2B5EF4-FFF2-40B4-BE49-F238E27FC236}">
                <a16:creationId xmlns:a16="http://schemas.microsoft.com/office/drawing/2014/main" id="{7E7BE1DB-47F5-7495-459D-31B81C6D787B}"/>
              </a:ext>
            </a:extLst>
          </p:cNvPr>
          <p:cNvSpPr txBox="1"/>
          <p:nvPr/>
        </p:nvSpPr>
        <p:spPr>
          <a:xfrm>
            <a:off x="2487542" y="4044134"/>
            <a:ext cx="522900" cy="461665"/>
          </a:xfrm>
          <a:prstGeom prst="rect">
            <a:avLst/>
          </a:prstGeom>
          <a:noFill/>
        </p:spPr>
        <p:txBody>
          <a:bodyPr wrap="none" rtlCol="0" anchor="ctr">
            <a:spAutoFit/>
          </a:bodyPr>
          <a:lstStyle/>
          <a:p>
            <a:pPr algn="ctr" defTabSz="914217">
              <a:defRPr/>
            </a:pPr>
            <a:r>
              <a:rPr lang="en-GB" sz="2400" b="1" dirty="0">
                <a:solidFill>
                  <a:schemeClr val="accent1"/>
                </a:solidFill>
                <a:latin typeface="Posterama" panose="020B0504020200020000" pitchFamily="34" charset="0"/>
                <a:cs typeface="Posterama" panose="020B0504020200020000" pitchFamily="34" charset="0"/>
              </a:rPr>
              <a:t>01</a:t>
            </a:r>
          </a:p>
        </p:txBody>
      </p:sp>
      <p:sp>
        <p:nvSpPr>
          <p:cNvPr id="16" name="TextBox 15">
            <a:extLst>
              <a:ext uri="{FF2B5EF4-FFF2-40B4-BE49-F238E27FC236}">
                <a16:creationId xmlns:a16="http://schemas.microsoft.com/office/drawing/2014/main" id="{5D96BDC1-B849-AF1C-8A04-9940FEFF7C4A}"/>
              </a:ext>
            </a:extLst>
          </p:cNvPr>
          <p:cNvSpPr txBox="1"/>
          <p:nvPr/>
        </p:nvSpPr>
        <p:spPr>
          <a:xfrm>
            <a:off x="5672762" y="4044134"/>
            <a:ext cx="591829" cy="461665"/>
          </a:xfrm>
          <a:prstGeom prst="rect">
            <a:avLst/>
          </a:prstGeom>
          <a:noFill/>
        </p:spPr>
        <p:txBody>
          <a:bodyPr wrap="none" rtlCol="0" anchor="ctr">
            <a:spAutoFit/>
          </a:bodyPr>
          <a:lstStyle/>
          <a:p>
            <a:pPr algn="ctr" defTabSz="914217">
              <a:defRPr/>
            </a:pPr>
            <a:r>
              <a:rPr lang="en-GB" sz="2400" b="1" dirty="0">
                <a:solidFill>
                  <a:srgbClr val="D84400"/>
                </a:solidFill>
                <a:latin typeface="Posterama" panose="020B0504020200020000" pitchFamily="34" charset="0"/>
                <a:cs typeface="Posterama" panose="020B0504020200020000" pitchFamily="34" charset="0"/>
              </a:rPr>
              <a:t>02</a:t>
            </a:r>
          </a:p>
        </p:txBody>
      </p:sp>
      <p:sp>
        <p:nvSpPr>
          <p:cNvPr id="17" name="TextBox 16">
            <a:extLst>
              <a:ext uri="{FF2B5EF4-FFF2-40B4-BE49-F238E27FC236}">
                <a16:creationId xmlns:a16="http://schemas.microsoft.com/office/drawing/2014/main" id="{5AACB009-31AE-F0B3-2FB8-581F4DDDF9EE}"/>
              </a:ext>
            </a:extLst>
          </p:cNvPr>
          <p:cNvSpPr txBox="1"/>
          <p:nvPr/>
        </p:nvSpPr>
        <p:spPr>
          <a:xfrm>
            <a:off x="8917293" y="4044134"/>
            <a:ext cx="591829" cy="461665"/>
          </a:xfrm>
          <a:prstGeom prst="rect">
            <a:avLst/>
          </a:prstGeom>
          <a:noFill/>
        </p:spPr>
        <p:txBody>
          <a:bodyPr wrap="none" rtlCol="0" anchor="ctr">
            <a:spAutoFit/>
          </a:bodyPr>
          <a:lstStyle/>
          <a:p>
            <a:pPr algn="ctr" defTabSz="914217">
              <a:defRPr/>
            </a:pPr>
            <a:r>
              <a:rPr lang="en-GB" sz="2400" b="1" dirty="0">
                <a:solidFill>
                  <a:schemeClr val="accent4"/>
                </a:solidFill>
                <a:latin typeface="Posterama" panose="020B0504020200020000" pitchFamily="34" charset="0"/>
                <a:cs typeface="Posterama" panose="020B0504020200020000" pitchFamily="34" charset="0"/>
              </a:rPr>
              <a:t>03</a:t>
            </a:r>
          </a:p>
        </p:txBody>
      </p:sp>
      <p:sp>
        <p:nvSpPr>
          <p:cNvPr id="18" name="TextBox 17">
            <a:extLst>
              <a:ext uri="{FF2B5EF4-FFF2-40B4-BE49-F238E27FC236}">
                <a16:creationId xmlns:a16="http://schemas.microsoft.com/office/drawing/2014/main" id="{2ADFA51F-C2CE-2E84-658E-B4247CAA7D61}"/>
              </a:ext>
            </a:extLst>
          </p:cNvPr>
          <p:cNvSpPr txBox="1"/>
          <p:nvPr/>
        </p:nvSpPr>
        <p:spPr>
          <a:xfrm>
            <a:off x="2207457" y="4548852"/>
            <a:ext cx="1096775" cy="523220"/>
          </a:xfrm>
          <a:prstGeom prst="rect">
            <a:avLst/>
          </a:prstGeom>
          <a:noFill/>
        </p:spPr>
        <p:txBody>
          <a:bodyPr wrap="none" rtlCol="0" anchor="ctr" anchorCtr="0">
            <a:spAutoFit/>
          </a:bodyPr>
          <a:lstStyle/>
          <a:p>
            <a:pPr algn="ctr" defTabSz="914217">
              <a:defRPr/>
            </a:pPr>
            <a:r>
              <a:rPr lang="en-GB" sz="1400" b="1" dirty="0">
                <a:solidFill>
                  <a:schemeClr val="accent1"/>
                </a:solidFill>
                <a:latin typeface="Posterama" panose="020B0504020200020000" pitchFamily="34" charset="0"/>
                <a:ea typeface="League Spartan" charset="0"/>
                <a:cs typeface="Posterama" panose="020B0504020200020000" pitchFamily="34" charset="0"/>
              </a:rPr>
              <a:t>K-Means </a:t>
            </a:r>
          </a:p>
          <a:p>
            <a:pPr algn="ctr" defTabSz="914217">
              <a:defRPr/>
            </a:pPr>
            <a:r>
              <a:rPr lang="en-GB" sz="1400" b="1" dirty="0">
                <a:solidFill>
                  <a:schemeClr val="accent1"/>
                </a:solidFill>
                <a:latin typeface="Posterama" panose="020B0504020200020000" pitchFamily="34" charset="0"/>
                <a:ea typeface="League Spartan" charset="0"/>
                <a:cs typeface="Posterama" panose="020B0504020200020000" pitchFamily="34" charset="0"/>
              </a:rPr>
              <a:t>Clustering</a:t>
            </a:r>
          </a:p>
        </p:txBody>
      </p:sp>
      <p:sp>
        <p:nvSpPr>
          <p:cNvPr id="19" name="Subtitle 2">
            <a:extLst>
              <a:ext uri="{FF2B5EF4-FFF2-40B4-BE49-F238E27FC236}">
                <a16:creationId xmlns:a16="http://schemas.microsoft.com/office/drawing/2014/main" id="{0F90BACF-DFD5-A763-CE83-906DF4031988}"/>
              </a:ext>
            </a:extLst>
          </p:cNvPr>
          <p:cNvSpPr txBox="1">
            <a:spLocks/>
          </p:cNvSpPr>
          <p:nvPr/>
        </p:nvSpPr>
        <p:spPr>
          <a:xfrm>
            <a:off x="1411830" y="5178695"/>
            <a:ext cx="2674323" cy="1063467"/>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914400">
              <a:lnSpc>
                <a:spcPts val="1850"/>
              </a:lnSpc>
              <a:defRPr/>
            </a:pPr>
            <a:r>
              <a:rPr lang="en-GB" sz="1100" dirty="0">
                <a:solidFill>
                  <a:schemeClr val="bg1"/>
                </a:solidFill>
                <a:latin typeface="Posterama" panose="020B0504020200020000" pitchFamily="34" charset="0"/>
                <a:cs typeface="Posterama" panose="020B0504020200020000" pitchFamily="34" charset="0"/>
              </a:rPr>
              <a:t>It is a classical unsupervised clustering algorithm that partitions cells into K clusters by minimizing the within-cluster variance</a:t>
            </a:r>
          </a:p>
        </p:txBody>
      </p:sp>
      <p:sp>
        <p:nvSpPr>
          <p:cNvPr id="20" name="TextBox 19">
            <a:extLst>
              <a:ext uri="{FF2B5EF4-FFF2-40B4-BE49-F238E27FC236}">
                <a16:creationId xmlns:a16="http://schemas.microsoft.com/office/drawing/2014/main" id="{73D73D1C-7319-C5B5-ABA9-20F3ABC21129}"/>
              </a:ext>
            </a:extLst>
          </p:cNvPr>
          <p:cNvSpPr txBox="1"/>
          <p:nvPr/>
        </p:nvSpPr>
        <p:spPr>
          <a:xfrm>
            <a:off x="4823923" y="4548852"/>
            <a:ext cx="2281895" cy="523220"/>
          </a:xfrm>
          <a:prstGeom prst="rect">
            <a:avLst/>
          </a:prstGeom>
          <a:noFill/>
        </p:spPr>
        <p:txBody>
          <a:bodyPr wrap="square" rtlCol="0" anchor="ctr" anchorCtr="0">
            <a:spAutoFit/>
          </a:bodyPr>
          <a:lstStyle/>
          <a:p>
            <a:pPr algn="ctr" defTabSz="914217">
              <a:defRPr/>
            </a:pPr>
            <a:r>
              <a:rPr lang="en-GB" sz="1400" b="1" dirty="0">
                <a:solidFill>
                  <a:srgbClr val="D84400"/>
                </a:solidFill>
                <a:latin typeface="Posterama" panose="020B0504020200020000" pitchFamily="34" charset="0"/>
                <a:ea typeface="League Spartan" charset="0"/>
                <a:cs typeface="Posterama" panose="020B0504020200020000" pitchFamily="34" charset="0"/>
              </a:rPr>
              <a:t>Deep Embedding </a:t>
            </a:r>
          </a:p>
          <a:p>
            <a:pPr algn="ctr" defTabSz="914217">
              <a:defRPr/>
            </a:pPr>
            <a:r>
              <a:rPr lang="en-GB" sz="1400" b="1" dirty="0">
                <a:solidFill>
                  <a:srgbClr val="D84400"/>
                </a:solidFill>
                <a:latin typeface="Posterama" panose="020B0504020200020000" pitchFamily="34" charset="0"/>
                <a:ea typeface="League Spartan" charset="0"/>
                <a:cs typeface="Posterama" panose="020B0504020200020000" pitchFamily="34" charset="0"/>
              </a:rPr>
              <a:t>Clustering (DEC)</a:t>
            </a:r>
          </a:p>
        </p:txBody>
      </p:sp>
      <p:sp>
        <p:nvSpPr>
          <p:cNvPr id="21" name="Subtitle 2">
            <a:extLst>
              <a:ext uri="{FF2B5EF4-FFF2-40B4-BE49-F238E27FC236}">
                <a16:creationId xmlns:a16="http://schemas.microsoft.com/office/drawing/2014/main" id="{AE796002-54A3-788D-979A-41706A7837EC}"/>
              </a:ext>
            </a:extLst>
          </p:cNvPr>
          <p:cNvSpPr txBox="1">
            <a:spLocks/>
          </p:cNvSpPr>
          <p:nvPr/>
        </p:nvSpPr>
        <p:spPr>
          <a:xfrm>
            <a:off x="4516583" y="5163511"/>
            <a:ext cx="2825496" cy="130378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914400">
              <a:lnSpc>
                <a:spcPts val="1850"/>
              </a:lnSpc>
              <a:defRPr/>
            </a:pPr>
            <a:r>
              <a:rPr lang="en-GB" sz="1100" dirty="0">
                <a:solidFill>
                  <a:schemeClr val="bg1"/>
                </a:solidFill>
                <a:latin typeface="Posterama" panose="020B0504020200020000" pitchFamily="34" charset="0"/>
                <a:cs typeface="Posterama" panose="020B0504020200020000" pitchFamily="34" charset="0"/>
              </a:rPr>
              <a:t>It is an advanced unsupervised method that learns a low-dimensional representation of the data and cluster assignments simultaneously using a deep neural network </a:t>
            </a:r>
          </a:p>
        </p:txBody>
      </p:sp>
      <p:sp>
        <p:nvSpPr>
          <p:cNvPr id="22" name="TextBox 21">
            <a:extLst>
              <a:ext uri="{FF2B5EF4-FFF2-40B4-BE49-F238E27FC236}">
                <a16:creationId xmlns:a16="http://schemas.microsoft.com/office/drawing/2014/main" id="{074CAC50-030B-E374-93B7-103E6AD7FD3B}"/>
              </a:ext>
            </a:extLst>
          </p:cNvPr>
          <p:cNvSpPr txBox="1"/>
          <p:nvPr/>
        </p:nvSpPr>
        <p:spPr>
          <a:xfrm>
            <a:off x="7772509" y="4548852"/>
            <a:ext cx="3095940" cy="523220"/>
          </a:xfrm>
          <a:prstGeom prst="rect">
            <a:avLst/>
          </a:prstGeom>
          <a:noFill/>
        </p:spPr>
        <p:txBody>
          <a:bodyPr wrap="square" rtlCol="0" anchor="ctr" anchorCtr="0">
            <a:spAutoFit/>
          </a:bodyPr>
          <a:lstStyle/>
          <a:p>
            <a:pPr algn="ctr" defTabSz="914217">
              <a:defRPr/>
            </a:pPr>
            <a:r>
              <a:rPr lang="en-GB" sz="1400" b="1" dirty="0">
                <a:solidFill>
                  <a:schemeClr val="accent4"/>
                </a:solidFill>
                <a:latin typeface="Posterama" panose="020B0504020200020000" pitchFamily="34" charset="0"/>
                <a:ea typeface="League Spartan" charset="0"/>
                <a:cs typeface="Posterama" panose="020B0504020200020000" pitchFamily="34" charset="0"/>
              </a:rPr>
              <a:t>Single-cell Deep </a:t>
            </a:r>
          </a:p>
          <a:p>
            <a:pPr algn="ctr" defTabSz="914217">
              <a:defRPr/>
            </a:pPr>
            <a:r>
              <a:rPr lang="en-GB" sz="1400" b="1" dirty="0">
                <a:solidFill>
                  <a:schemeClr val="accent4"/>
                </a:solidFill>
                <a:latin typeface="Posterama" panose="020B0504020200020000" pitchFamily="34" charset="0"/>
                <a:ea typeface="League Spartan" charset="0"/>
                <a:cs typeface="Posterama" panose="020B0504020200020000" pitchFamily="34" charset="0"/>
              </a:rPr>
              <a:t>Constrained Clustering (scDCC)</a:t>
            </a:r>
          </a:p>
        </p:txBody>
      </p:sp>
      <p:sp>
        <p:nvSpPr>
          <p:cNvPr id="23" name="Subtitle 2">
            <a:extLst>
              <a:ext uri="{FF2B5EF4-FFF2-40B4-BE49-F238E27FC236}">
                <a16:creationId xmlns:a16="http://schemas.microsoft.com/office/drawing/2014/main" id="{05083BBC-3D3D-ABA8-B7DB-8B740BB48C95}"/>
              </a:ext>
            </a:extLst>
          </p:cNvPr>
          <p:cNvSpPr txBox="1">
            <a:spLocks/>
          </p:cNvSpPr>
          <p:nvPr/>
        </p:nvSpPr>
        <p:spPr>
          <a:xfrm>
            <a:off x="7772509" y="5178695"/>
            <a:ext cx="3095940" cy="130378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914400">
              <a:lnSpc>
                <a:spcPts val="1850"/>
              </a:lnSpc>
              <a:defRPr/>
            </a:pPr>
            <a:r>
              <a:rPr lang="en-GB" sz="1100" dirty="0">
                <a:solidFill>
                  <a:schemeClr val="bg1"/>
                </a:solidFill>
                <a:latin typeface="Posterama" panose="020B0504020200020000" pitchFamily="34" charset="0"/>
                <a:cs typeface="Posterama" panose="020B0504020200020000" pitchFamily="34" charset="0"/>
              </a:rPr>
              <a:t>It is a semi‑supervised deep clustering framework specifically designed to address the challenges of </a:t>
            </a:r>
            <a:r>
              <a:rPr lang="en-GB" sz="1100" dirty="0" err="1">
                <a:solidFill>
                  <a:schemeClr val="bg1"/>
                </a:solidFill>
                <a:latin typeface="Posterama" panose="020B0504020200020000" pitchFamily="34" charset="0"/>
                <a:cs typeface="Posterama" panose="020B0504020200020000" pitchFamily="34" charset="0"/>
              </a:rPr>
              <a:t>scRNA‑seq</a:t>
            </a:r>
            <a:r>
              <a:rPr lang="en-GB" sz="1100" dirty="0">
                <a:solidFill>
                  <a:schemeClr val="bg1"/>
                </a:solidFill>
                <a:latin typeface="Posterama" panose="020B0504020200020000" pitchFamily="34" charset="0"/>
                <a:cs typeface="Posterama" panose="020B0504020200020000" pitchFamily="34" charset="0"/>
              </a:rPr>
              <a:t> data, integrating biological prior knowledge through pairwise constraint learning.</a:t>
            </a:r>
          </a:p>
        </p:txBody>
      </p:sp>
    </p:spTree>
    <p:extLst>
      <p:ext uri="{BB962C8B-B14F-4D97-AF65-F5344CB8AC3E}">
        <p14:creationId xmlns:p14="http://schemas.microsoft.com/office/powerpoint/2010/main" val="59890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500" fill="hold"/>
                                        <p:tgtEl>
                                          <p:spTgt spid="23"/>
                                        </p:tgtEl>
                                        <p:attrNameLst>
                                          <p:attrName>ppt_x</p:attrName>
                                        </p:attrNameLst>
                                      </p:cBhvr>
                                      <p:tavLst>
                                        <p:tav tm="0">
                                          <p:val>
                                            <p:strVal val="#ppt_x"/>
                                          </p:val>
                                        </p:tav>
                                        <p:tav tm="100000">
                                          <p:val>
                                            <p:strVal val="#ppt_x"/>
                                          </p:val>
                                        </p:tav>
                                      </p:tavLst>
                                    </p:anim>
                                    <p:anim calcmode="lin" valueType="num">
                                      <p:cBhvr additive="base">
                                        <p:cTn id="6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5" grpId="0"/>
      <p:bldP spid="16" grpId="0"/>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56F2-87AC-BDCF-822A-5B0A2CC6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D1657-4FAA-7703-E3FF-696B52B74667}"/>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scDCC – Overall Architecture</a:t>
            </a:r>
          </a:p>
        </p:txBody>
      </p:sp>
      <p:sp>
        <p:nvSpPr>
          <p:cNvPr id="6" name="Title 1">
            <a:extLst>
              <a:ext uri="{FF2B5EF4-FFF2-40B4-BE49-F238E27FC236}">
                <a16:creationId xmlns:a16="http://schemas.microsoft.com/office/drawing/2014/main" id="{68BFBF91-A40C-8610-4F08-51E88E1BA10F}"/>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illustrated is the overall architecture over which the pipeline was constructed for this clustering experiment</a:t>
            </a:r>
          </a:p>
        </p:txBody>
      </p:sp>
      <p:pic>
        <p:nvPicPr>
          <p:cNvPr id="1026" name="Picture 2" descr="Fig. 1">
            <a:extLst>
              <a:ext uri="{FF2B5EF4-FFF2-40B4-BE49-F238E27FC236}">
                <a16:creationId xmlns:a16="http://schemas.microsoft.com/office/drawing/2014/main" id="{D6174094-EF74-E27F-EBC0-F7AEB18C0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88" y="2458951"/>
            <a:ext cx="5828678" cy="378307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62BDDA5-2EE9-8DC6-DD3D-9A0DB6364F09}"/>
              </a:ext>
            </a:extLst>
          </p:cNvPr>
          <p:cNvCxnSpPr>
            <a:cxnSpLocks/>
          </p:cNvCxnSpPr>
          <p:nvPr/>
        </p:nvCxnSpPr>
        <p:spPr>
          <a:xfrm>
            <a:off x="6922616" y="2008539"/>
            <a:ext cx="0" cy="4297680"/>
          </a:xfrm>
          <a:prstGeom prst="line">
            <a:avLst/>
          </a:prstGeom>
          <a:ln w="12700" cap="rnd">
            <a:solidFill>
              <a:srgbClr val="9A9A9A"/>
            </a:solidFill>
            <a:prstDash val="sysDash"/>
            <a:round/>
          </a:ln>
        </p:spPr>
        <p:style>
          <a:lnRef idx="1">
            <a:schemeClr val="accent1"/>
          </a:lnRef>
          <a:fillRef idx="0">
            <a:schemeClr val="accent1"/>
          </a:fillRef>
          <a:effectRef idx="0">
            <a:schemeClr val="accent1"/>
          </a:effectRef>
          <a:fontRef idx="minor">
            <a:schemeClr val="tx1"/>
          </a:fontRef>
        </p:style>
      </p:cxnSp>
      <p:sp>
        <p:nvSpPr>
          <p:cNvPr id="5" name="TextBox 60">
            <a:extLst>
              <a:ext uri="{FF2B5EF4-FFF2-40B4-BE49-F238E27FC236}">
                <a16:creationId xmlns:a16="http://schemas.microsoft.com/office/drawing/2014/main" id="{1C551F8B-3D97-1E61-D53C-9CBE24390102}"/>
              </a:ext>
            </a:extLst>
          </p:cNvPr>
          <p:cNvSpPr txBox="1"/>
          <p:nvPr/>
        </p:nvSpPr>
        <p:spPr>
          <a:xfrm>
            <a:off x="8116390" y="1915722"/>
            <a:ext cx="2329590" cy="30777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rgbClr val="D6E0EB"/>
                </a:solidFill>
                <a:latin typeface="Posterama" panose="020B0504020200020000" pitchFamily="34" charset="0"/>
                <a:cs typeface="Posterama" panose="020B0504020200020000" pitchFamily="34" charset="0"/>
              </a:rPr>
              <a:t>Architecture Overview</a:t>
            </a:r>
            <a:endParaRPr kumimoji="0" lang="en-GB" sz="1400" b="1" i="0" u="none" strike="noStrike" kern="1200" cap="none" spc="0" normalizeH="0" baseline="0" noProof="0" dirty="0">
              <a:ln>
                <a:noFill/>
              </a:ln>
              <a:solidFill>
                <a:srgbClr val="D6E0EB"/>
              </a:solidFill>
              <a:effectLst/>
              <a:uLnTx/>
              <a:uFillTx/>
              <a:latin typeface="Posterama" panose="020B0504020200020000" pitchFamily="34" charset="0"/>
              <a:cs typeface="Posterama" panose="020B0504020200020000" pitchFamily="34" charset="0"/>
            </a:endParaRPr>
          </a:p>
        </p:txBody>
      </p:sp>
      <p:sp>
        <p:nvSpPr>
          <p:cNvPr id="8" name="Rectangle 7">
            <a:extLst>
              <a:ext uri="{FF2B5EF4-FFF2-40B4-BE49-F238E27FC236}">
                <a16:creationId xmlns:a16="http://schemas.microsoft.com/office/drawing/2014/main" id="{E8C55008-B68A-0C49-D610-DE1AD57895C1}"/>
              </a:ext>
            </a:extLst>
          </p:cNvPr>
          <p:cNvSpPr>
            <a:spLocks noChangeAspect="1"/>
          </p:cNvSpPr>
          <p:nvPr/>
        </p:nvSpPr>
        <p:spPr>
          <a:xfrm>
            <a:off x="7181667" y="2296080"/>
            <a:ext cx="4466988" cy="410881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ctr" anchorCtr="0" forceAA="0" compatLnSpc="1">
            <a:prstTxWarp prst="textNoShape">
              <a:avLst/>
            </a:prstTxWarp>
            <a:spAutoFit/>
          </a:bodyPr>
          <a:lstStyle/>
          <a:p>
            <a:r>
              <a:rPr lang="en-GB" sz="1100" b="1" dirty="0">
                <a:latin typeface="Posterama" panose="020B0504020200020000" pitchFamily="34" charset="0"/>
                <a:cs typeface="Posterama" panose="020B0504020200020000" pitchFamily="34" charset="0"/>
              </a:rPr>
              <a:t>1. Input &amp; Encoder:</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Takes </a:t>
            </a:r>
            <a:r>
              <a:rPr lang="en-GB" sz="1100" dirty="0" err="1">
                <a:latin typeface="Posterama" panose="020B0504020200020000" pitchFamily="34" charset="0"/>
                <a:cs typeface="Posterama" panose="020B0504020200020000" pitchFamily="34" charset="0"/>
              </a:rPr>
              <a:t>preprocessed</a:t>
            </a:r>
            <a:r>
              <a:rPr lang="en-GB" sz="1100" dirty="0">
                <a:latin typeface="Posterama" panose="020B0504020200020000" pitchFamily="34" charset="0"/>
                <a:cs typeface="Posterama" panose="020B0504020200020000" pitchFamily="34" charset="0"/>
              </a:rPr>
              <a:t> gene expression matrix (cells × genes).</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Encoder layers: 256 → 64 → 32 units.</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Injects Gaussian noise for denoising and generalization.</a:t>
            </a:r>
          </a:p>
          <a:p>
            <a:endParaRPr lang="en-GB" sz="1100" dirty="0">
              <a:latin typeface="Posterama" panose="020B0504020200020000" pitchFamily="34" charset="0"/>
              <a:cs typeface="Posterama" panose="020B0504020200020000" pitchFamily="34" charset="0"/>
            </a:endParaRPr>
          </a:p>
          <a:p>
            <a:r>
              <a:rPr lang="en-GB" sz="1100" b="1" dirty="0">
                <a:latin typeface="Posterama" panose="020B0504020200020000" pitchFamily="34" charset="0"/>
                <a:cs typeface="Posterama" panose="020B0504020200020000" pitchFamily="34" charset="0"/>
              </a:rPr>
              <a:t>2. Latent Embedding: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32-dimensional bottleneck layer.</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Captures compressed cell representations.</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Feeds into both clustering and decoder branches.</a:t>
            </a:r>
            <a:br>
              <a:rPr lang="en-GB" sz="1100" dirty="0">
                <a:latin typeface="Posterama" panose="020B0504020200020000" pitchFamily="34" charset="0"/>
                <a:cs typeface="Posterama" panose="020B0504020200020000" pitchFamily="34" charset="0"/>
              </a:rPr>
            </a:br>
            <a:endParaRPr lang="en-GB" sz="1100" dirty="0">
              <a:latin typeface="Posterama" panose="020B0504020200020000" pitchFamily="34" charset="0"/>
              <a:cs typeface="Posterama" panose="020B0504020200020000" pitchFamily="34" charset="0"/>
            </a:endParaRPr>
          </a:p>
          <a:p>
            <a:r>
              <a:rPr lang="en-GB" sz="1100" b="1" dirty="0">
                <a:latin typeface="Posterama" panose="020B0504020200020000" pitchFamily="34" charset="0"/>
                <a:cs typeface="Posterama" panose="020B0504020200020000" pitchFamily="34" charset="0"/>
              </a:rPr>
              <a:t>3. Clustering + Constraints:</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Applies KL-divergence clustering loss.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Incorporates must-link / cannot-link constraints.</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Encourages biologically consistent clusters.</a:t>
            </a:r>
          </a:p>
          <a:p>
            <a:endParaRPr lang="en-GB" sz="1100" dirty="0">
              <a:latin typeface="Posterama" panose="020B0504020200020000" pitchFamily="34" charset="0"/>
              <a:cs typeface="Posterama" panose="020B0504020200020000" pitchFamily="34" charset="0"/>
            </a:endParaRPr>
          </a:p>
          <a:p>
            <a:r>
              <a:rPr lang="en-GB" sz="1100" b="1" dirty="0">
                <a:latin typeface="Posterama" panose="020B0504020200020000" pitchFamily="34" charset="0"/>
                <a:cs typeface="Posterama" panose="020B0504020200020000" pitchFamily="34" charset="0"/>
              </a:rPr>
              <a:t>4. Decoder &amp; ZINB Reconstruction:</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Decoder layers: 32 → 64 → 256 → Output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Predicts ZINB parameters: Mean, Dispersion, Dropout probability</a:t>
            </a:r>
          </a:p>
          <a:p>
            <a:endParaRPr lang="en-GB" sz="1100" dirty="0">
              <a:latin typeface="Posterama" panose="020B0504020200020000" pitchFamily="34" charset="0"/>
              <a:cs typeface="Posterama" panose="020B0504020200020000" pitchFamily="34" charset="0"/>
            </a:endParaRPr>
          </a:p>
          <a:p>
            <a:r>
              <a:rPr lang="en-GB" sz="1100" b="1" dirty="0">
                <a:latin typeface="Posterama" panose="020B0504020200020000" pitchFamily="34" charset="0"/>
                <a:cs typeface="Posterama" panose="020B0504020200020000" pitchFamily="34" charset="0"/>
              </a:rPr>
              <a:t>5. Total Loss Combines: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ZINB reconstruction loss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Clustering loss </a:t>
            </a:r>
          </a:p>
          <a:p>
            <a:pPr marL="360000" lvl="1" indent="-171450">
              <a:buFont typeface="Arial" panose="020B0604020202020204" pitchFamily="34" charset="0"/>
              <a:buChar char="•"/>
            </a:pPr>
            <a:r>
              <a:rPr lang="en-GB" sz="1100" dirty="0">
                <a:latin typeface="Posterama" panose="020B0504020200020000" pitchFamily="34" charset="0"/>
                <a:cs typeface="Posterama" panose="020B0504020200020000" pitchFamily="34" charset="0"/>
              </a:rPr>
              <a:t>Constraint loss</a:t>
            </a:r>
          </a:p>
        </p:txBody>
      </p:sp>
      <p:sp>
        <p:nvSpPr>
          <p:cNvPr id="3" name="Down Arrow 2">
            <a:extLst>
              <a:ext uri="{FF2B5EF4-FFF2-40B4-BE49-F238E27FC236}">
                <a16:creationId xmlns:a16="http://schemas.microsoft.com/office/drawing/2014/main" id="{FFE1D8C4-A063-CD85-2EFC-AF9C939ED079}"/>
              </a:ext>
            </a:extLst>
          </p:cNvPr>
          <p:cNvSpPr/>
          <p:nvPr/>
        </p:nvSpPr>
        <p:spPr>
          <a:xfrm rot="10800000">
            <a:off x="1818408" y="5226627"/>
            <a:ext cx="311728" cy="42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Down Arrow 6">
            <a:extLst>
              <a:ext uri="{FF2B5EF4-FFF2-40B4-BE49-F238E27FC236}">
                <a16:creationId xmlns:a16="http://schemas.microsoft.com/office/drawing/2014/main" id="{1BE5F7A4-05FD-DD0C-D218-BCB228141A44}"/>
              </a:ext>
            </a:extLst>
          </p:cNvPr>
          <p:cNvSpPr/>
          <p:nvPr/>
        </p:nvSpPr>
        <p:spPr>
          <a:xfrm>
            <a:off x="3321626" y="3351068"/>
            <a:ext cx="311728" cy="42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Down Arrow 8">
            <a:extLst>
              <a:ext uri="{FF2B5EF4-FFF2-40B4-BE49-F238E27FC236}">
                <a16:creationId xmlns:a16="http://schemas.microsoft.com/office/drawing/2014/main" id="{95F24DBD-C3B3-FFAE-E11F-E306329F15AA}"/>
              </a:ext>
            </a:extLst>
          </p:cNvPr>
          <p:cNvSpPr/>
          <p:nvPr/>
        </p:nvSpPr>
        <p:spPr>
          <a:xfrm rot="5400000">
            <a:off x="4027972" y="5302866"/>
            <a:ext cx="311728" cy="42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Down Arrow 9">
            <a:extLst>
              <a:ext uri="{FF2B5EF4-FFF2-40B4-BE49-F238E27FC236}">
                <a16:creationId xmlns:a16="http://schemas.microsoft.com/office/drawing/2014/main" id="{F458E4AE-5FDA-A3BF-8CB7-C02E5B854521}"/>
              </a:ext>
            </a:extLst>
          </p:cNvPr>
          <p:cNvSpPr/>
          <p:nvPr/>
        </p:nvSpPr>
        <p:spPr>
          <a:xfrm rot="10800000">
            <a:off x="4837872" y="5226626"/>
            <a:ext cx="311728" cy="42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Down Arrow 10">
            <a:extLst>
              <a:ext uri="{FF2B5EF4-FFF2-40B4-BE49-F238E27FC236}">
                <a16:creationId xmlns:a16="http://schemas.microsoft.com/office/drawing/2014/main" id="{4A3596D8-322B-AD8D-6B14-BA1F50C9FBE0}"/>
              </a:ext>
            </a:extLst>
          </p:cNvPr>
          <p:cNvSpPr/>
          <p:nvPr/>
        </p:nvSpPr>
        <p:spPr>
          <a:xfrm>
            <a:off x="6233948" y="3215986"/>
            <a:ext cx="311728" cy="42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6917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 calcmode="lin" valueType="num">
                                      <p:cBhvr additive="base">
                                        <p:cTn id="4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 calcmode="lin" valueType="num">
                                      <p:cBhvr additive="base">
                                        <p:cTn id="4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 calcmode="lin" valueType="num">
                                      <p:cBhvr additive="base">
                                        <p:cTn id="5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3"/>
                                        </p:tgtEl>
                                        <p:attrNameLst>
                                          <p:attrName>ppt_x</p:attrName>
                                        </p:attrNameLst>
                                      </p:cBhvr>
                                      <p:tavLst>
                                        <p:tav tm="0">
                                          <p:val>
                                            <p:strVal val="ppt_x"/>
                                          </p:val>
                                        </p:tav>
                                        <p:tav tm="100000">
                                          <p:val>
                                            <p:strVal val="ppt_x"/>
                                          </p:val>
                                        </p:tav>
                                      </p:tavLst>
                                    </p:anim>
                                    <p:anim calcmode="lin" valueType="num">
                                      <p:cBhvr additive="base">
                                        <p:cTn id="61" dur="500"/>
                                        <p:tgtEl>
                                          <p:spTgt spid="3"/>
                                        </p:tgtEl>
                                        <p:attrNameLst>
                                          <p:attrName>ppt_y</p:attrName>
                                        </p:attrNameLst>
                                      </p:cBhvr>
                                      <p:tavLst>
                                        <p:tav tm="0">
                                          <p:val>
                                            <p:strVal val="ppt_y"/>
                                          </p:val>
                                        </p:tav>
                                        <p:tav tm="100000">
                                          <p:val>
                                            <p:strVal val="1+ppt_h/2"/>
                                          </p:val>
                                        </p:tav>
                                      </p:tavLst>
                                    </p:anim>
                                    <p:set>
                                      <p:cBhvr>
                                        <p:cTn id="62" dur="1" fill="hold">
                                          <p:stCondLst>
                                            <p:cond delay="499"/>
                                          </p:stCondLst>
                                        </p:cTn>
                                        <p:tgtEl>
                                          <p:spTgt spid="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5" end="5"/>
                                            </p:txEl>
                                          </p:spTgt>
                                        </p:tgtEl>
                                        <p:attrNameLst>
                                          <p:attrName>style.visibility</p:attrName>
                                        </p:attrNameLst>
                                      </p:cBhvr>
                                      <p:to>
                                        <p:strVal val="visible"/>
                                      </p:to>
                                    </p:set>
                                    <p:anim calcmode="lin" valueType="num">
                                      <p:cBhvr additive="base">
                                        <p:cTn id="7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5" end="5"/>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xEl>
                                              <p:pRg st="6" end="6"/>
                                            </p:txEl>
                                          </p:spTgt>
                                        </p:tgtEl>
                                        <p:attrNameLst>
                                          <p:attrName>style.visibility</p:attrName>
                                        </p:attrNameLst>
                                      </p:cBhvr>
                                      <p:to>
                                        <p:strVal val="visible"/>
                                      </p:to>
                                    </p:set>
                                    <p:anim calcmode="lin" valueType="num">
                                      <p:cBhvr additive="base">
                                        <p:cTn id="7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
                                            <p:txEl>
                                              <p:pRg st="7" end="7"/>
                                            </p:txEl>
                                          </p:spTgt>
                                        </p:tgtEl>
                                        <p:attrNameLst>
                                          <p:attrName>style.visibility</p:attrName>
                                        </p:attrNameLst>
                                      </p:cBhvr>
                                      <p:to>
                                        <p:strVal val="visible"/>
                                      </p:to>
                                    </p:set>
                                    <p:anim calcmode="lin" valueType="num">
                                      <p:cBhvr additive="base">
                                        <p:cTn id="8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8">
                                            <p:txEl>
                                              <p:pRg st="8" end="8"/>
                                            </p:txEl>
                                          </p:spTgt>
                                        </p:tgtEl>
                                        <p:attrNameLst>
                                          <p:attrName>style.visibility</p:attrName>
                                        </p:attrNameLst>
                                      </p:cBhvr>
                                      <p:to>
                                        <p:strVal val="visible"/>
                                      </p:to>
                                    </p:set>
                                    <p:anim calcmode="lin" valueType="num">
                                      <p:cBhvr additive="base">
                                        <p:cTn id="8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7"/>
                                        </p:tgtEl>
                                        <p:attrNameLst>
                                          <p:attrName>ppt_x</p:attrName>
                                        </p:attrNameLst>
                                      </p:cBhvr>
                                      <p:tavLst>
                                        <p:tav tm="0">
                                          <p:val>
                                            <p:strVal val="ppt_x"/>
                                          </p:val>
                                        </p:tav>
                                        <p:tav tm="100000">
                                          <p:val>
                                            <p:strVal val="ppt_x"/>
                                          </p:val>
                                        </p:tav>
                                      </p:tavLst>
                                    </p:anim>
                                    <p:anim calcmode="lin" valueType="num">
                                      <p:cBhvr additive="base">
                                        <p:cTn id="91" dur="500"/>
                                        <p:tgtEl>
                                          <p:spTgt spid="7"/>
                                        </p:tgtEl>
                                        <p:attrNameLst>
                                          <p:attrName>ppt_y</p:attrName>
                                        </p:attrNameLst>
                                      </p:cBhvr>
                                      <p:tavLst>
                                        <p:tav tm="0">
                                          <p:val>
                                            <p:strVal val="ppt_y"/>
                                          </p:val>
                                        </p:tav>
                                        <p:tav tm="100000">
                                          <p:val>
                                            <p:strVal val="1+ppt_h/2"/>
                                          </p:val>
                                        </p:tav>
                                      </p:tavLst>
                                    </p:anim>
                                    <p:set>
                                      <p:cBhvr>
                                        <p:cTn id="92" dur="1" fill="hold">
                                          <p:stCondLst>
                                            <p:cond delay="499"/>
                                          </p:stCondLst>
                                        </p:cTn>
                                        <p:tgtEl>
                                          <p:spTgt spid="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500" fill="hold"/>
                                        <p:tgtEl>
                                          <p:spTgt spid="9"/>
                                        </p:tgtEl>
                                        <p:attrNameLst>
                                          <p:attrName>ppt_x</p:attrName>
                                        </p:attrNameLst>
                                      </p:cBhvr>
                                      <p:tavLst>
                                        <p:tav tm="0">
                                          <p:val>
                                            <p:strVal val="#ppt_x"/>
                                          </p:val>
                                        </p:tav>
                                        <p:tav tm="100000">
                                          <p:val>
                                            <p:strVal val="#ppt_x"/>
                                          </p:val>
                                        </p:tav>
                                      </p:tavLst>
                                    </p:anim>
                                    <p:anim calcmode="lin" valueType="num">
                                      <p:cBhvr additive="base">
                                        <p:cTn id="9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8">
                                            <p:txEl>
                                              <p:pRg st="9" end="9"/>
                                            </p:txEl>
                                          </p:spTgt>
                                        </p:tgtEl>
                                        <p:attrNameLst>
                                          <p:attrName>style.visibility</p:attrName>
                                        </p:attrNameLst>
                                      </p:cBhvr>
                                      <p:to>
                                        <p:strVal val="visible"/>
                                      </p:to>
                                    </p:set>
                                    <p:anim calcmode="lin" valueType="num">
                                      <p:cBhvr additive="base">
                                        <p:cTn id="10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8">
                                            <p:txEl>
                                              <p:pRg st="9" end="9"/>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8">
                                            <p:txEl>
                                              <p:pRg st="10" end="10"/>
                                            </p:txEl>
                                          </p:spTgt>
                                        </p:tgtEl>
                                        <p:attrNameLst>
                                          <p:attrName>style.visibility</p:attrName>
                                        </p:attrNameLst>
                                      </p:cBhvr>
                                      <p:to>
                                        <p:strVal val="visible"/>
                                      </p:to>
                                    </p:set>
                                    <p:anim calcmode="lin" valueType="num">
                                      <p:cBhvr additive="base">
                                        <p:cTn id="107"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
                                            <p:txEl>
                                              <p:pRg st="11" end="11"/>
                                            </p:txEl>
                                          </p:spTgt>
                                        </p:tgtEl>
                                        <p:attrNameLst>
                                          <p:attrName>style.visibility</p:attrName>
                                        </p:attrNameLst>
                                      </p:cBhvr>
                                      <p:to>
                                        <p:strVal val="visible"/>
                                      </p:to>
                                    </p:set>
                                    <p:anim calcmode="lin" valueType="num">
                                      <p:cBhvr additive="base">
                                        <p:cTn id="111"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
                                            <p:txEl>
                                              <p:pRg st="12" end="12"/>
                                            </p:txEl>
                                          </p:spTgt>
                                        </p:tgtEl>
                                        <p:attrNameLst>
                                          <p:attrName>style.visibility</p:attrName>
                                        </p:attrNameLst>
                                      </p:cBhvr>
                                      <p:to>
                                        <p:strVal val="visible"/>
                                      </p:to>
                                    </p:set>
                                    <p:anim calcmode="lin" valueType="num">
                                      <p:cBhvr additive="base">
                                        <p:cTn id="115"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8">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grpId="1" nodeType="clickEffect">
                                  <p:stCondLst>
                                    <p:cond delay="0"/>
                                  </p:stCondLst>
                                  <p:childTnLst>
                                    <p:anim calcmode="lin" valueType="num">
                                      <p:cBhvr additive="base">
                                        <p:cTn id="120" dur="500"/>
                                        <p:tgtEl>
                                          <p:spTgt spid="9"/>
                                        </p:tgtEl>
                                        <p:attrNameLst>
                                          <p:attrName>ppt_x</p:attrName>
                                        </p:attrNameLst>
                                      </p:cBhvr>
                                      <p:tavLst>
                                        <p:tav tm="0">
                                          <p:val>
                                            <p:strVal val="ppt_x"/>
                                          </p:val>
                                        </p:tav>
                                        <p:tav tm="100000">
                                          <p:val>
                                            <p:strVal val="ppt_x"/>
                                          </p:val>
                                        </p:tav>
                                      </p:tavLst>
                                    </p:anim>
                                    <p:anim calcmode="lin" valueType="num">
                                      <p:cBhvr additive="base">
                                        <p:cTn id="121" dur="500"/>
                                        <p:tgtEl>
                                          <p:spTgt spid="9"/>
                                        </p:tgtEl>
                                        <p:attrNameLst>
                                          <p:attrName>ppt_y</p:attrName>
                                        </p:attrNameLst>
                                      </p:cBhvr>
                                      <p:tavLst>
                                        <p:tav tm="0">
                                          <p:val>
                                            <p:strVal val="ppt_y"/>
                                          </p:val>
                                        </p:tav>
                                        <p:tav tm="100000">
                                          <p:val>
                                            <p:strVal val="1+ppt_h/2"/>
                                          </p:val>
                                        </p:tav>
                                      </p:tavLst>
                                    </p:anim>
                                    <p:set>
                                      <p:cBhvr>
                                        <p:cTn id="122" dur="1" fill="hold">
                                          <p:stCondLst>
                                            <p:cond delay="499"/>
                                          </p:stCondLst>
                                        </p:cTn>
                                        <p:tgtEl>
                                          <p:spTgt spid="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additive="base">
                                        <p:cTn id="127" dur="500" fill="hold"/>
                                        <p:tgtEl>
                                          <p:spTgt spid="10"/>
                                        </p:tgtEl>
                                        <p:attrNameLst>
                                          <p:attrName>ppt_x</p:attrName>
                                        </p:attrNameLst>
                                      </p:cBhvr>
                                      <p:tavLst>
                                        <p:tav tm="0">
                                          <p:val>
                                            <p:strVal val="#ppt_x"/>
                                          </p:val>
                                        </p:tav>
                                        <p:tav tm="100000">
                                          <p:val>
                                            <p:strVal val="#ppt_x"/>
                                          </p:val>
                                        </p:tav>
                                      </p:tavLst>
                                    </p:anim>
                                    <p:anim calcmode="lin" valueType="num">
                                      <p:cBhvr additive="base">
                                        <p:cTn id="1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8">
                                            <p:txEl>
                                              <p:pRg st="14" end="14"/>
                                            </p:txEl>
                                          </p:spTgt>
                                        </p:tgtEl>
                                        <p:attrNameLst>
                                          <p:attrName>style.visibility</p:attrName>
                                        </p:attrNameLst>
                                      </p:cBhvr>
                                      <p:to>
                                        <p:strVal val="visible"/>
                                      </p:to>
                                    </p:set>
                                    <p:anim calcmode="lin" valueType="num">
                                      <p:cBhvr additive="base">
                                        <p:cTn id="133"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8">
                                            <p:txEl>
                                              <p:pRg st="15" end="15"/>
                                            </p:txEl>
                                          </p:spTgt>
                                        </p:tgtEl>
                                        <p:attrNameLst>
                                          <p:attrName>style.visibility</p:attrName>
                                        </p:attrNameLst>
                                      </p:cBhvr>
                                      <p:to>
                                        <p:strVal val="visible"/>
                                      </p:to>
                                    </p:set>
                                    <p:anim calcmode="lin" valueType="num">
                                      <p:cBhvr additive="base">
                                        <p:cTn id="137"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
                                            <p:txEl>
                                              <p:pRg st="16" end="16"/>
                                            </p:txEl>
                                          </p:spTgt>
                                        </p:tgtEl>
                                        <p:attrNameLst>
                                          <p:attrName>style.visibility</p:attrName>
                                        </p:attrNameLst>
                                      </p:cBhvr>
                                      <p:to>
                                        <p:strVal val="visible"/>
                                      </p:to>
                                    </p:set>
                                    <p:anim calcmode="lin" valueType="num">
                                      <p:cBhvr additive="base">
                                        <p:cTn id="141"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8">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xit" presetSubtype="4" fill="hold" grpId="1" nodeType="clickEffect">
                                  <p:stCondLst>
                                    <p:cond delay="0"/>
                                  </p:stCondLst>
                                  <p:childTnLst>
                                    <p:anim calcmode="lin" valueType="num">
                                      <p:cBhvr additive="base">
                                        <p:cTn id="146" dur="500"/>
                                        <p:tgtEl>
                                          <p:spTgt spid="10"/>
                                        </p:tgtEl>
                                        <p:attrNameLst>
                                          <p:attrName>ppt_x</p:attrName>
                                        </p:attrNameLst>
                                      </p:cBhvr>
                                      <p:tavLst>
                                        <p:tav tm="0">
                                          <p:val>
                                            <p:strVal val="ppt_x"/>
                                          </p:val>
                                        </p:tav>
                                        <p:tav tm="100000">
                                          <p:val>
                                            <p:strVal val="ppt_x"/>
                                          </p:val>
                                        </p:tav>
                                      </p:tavLst>
                                    </p:anim>
                                    <p:anim calcmode="lin" valueType="num">
                                      <p:cBhvr additive="base">
                                        <p:cTn id="147" dur="500"/>
                                        <p:tgtEl>
                                          <p:spTgt spid="10"/>
                                        </p:tgtEl>
                                        <p:attrNameLst>
                                          <p:attrName>ppt_y</p:attrName>
                                        </p:attrNameLst>
                                      </p:cBhvr>
                                      <p:tavLst>
                                        <p:tav tm="0">
                                          <p:val>
                                            <p:strVal val="ppt_y"/>
                                          </p:val>
                                        </p:tav>
                                        <p:tav tm="100000">
                                          <p:val>
                                            <p:strVal val="1+ppt_h/2"/>
                                          </p:val>
                                        </p:tav>
                                      </p:tavLst>
                                    </p:anim>
                                    <p:set>
                                      <p:cBhvr>
                                        <p:cTn id="148" dur="1" fill="hold">
                                          <p:stCondLst>
                                            <p:cond delay="499"/>
                                          </p:stCondLst>
                                        </p:cTn>
                                        <p:tgtEl>
                                          <p:spTgt spid="10"/>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1"/>
                                        </p:tgtEl>
                                        <p:attrNameLst>
                                          <p:attrName>style.visibility</p:attrName>
                                        </p:attrNameLst>
                                      </p:cBhvr>
                                      <p:to>
                                        <p:strVal val="visible"/>
                                      </p:to>
                                    </p:set>
                                    <p:anim calcmode="lin" valueType="num">
                                      <p:cBhvr additive="base">
                                        <p:cTn id="153" dur="500" fill="hold"/>
                                        <p:tgtEl>
                                          <p:spTgt spid="11"/>
                                        </p:tgtEl>
                                        <p:attrNameLst>
                                          <p:attrName>ppt_x</p:attrName>
                                        </p:attrNameLst>
                                      </p:cBhvr>
                                      <p:tavLst>
                                        <p:tav tm="0">
                                          <p:val>
                                            <p:strVal val="#ppt_x"/>
                                          </p:val>
                                        </p:tav>
                                        <p:tav tm="100000">
                                          <p:val>
                                            <p:strVal val="#ppt_x"/>
                                          </p:val>
                                        </p:tav>
                                      </p:tavLst>
                                    </p:anim>
                                    <p:anim calcmode="lin" valueType="num">
                                      <p:cBhvr additive="base">
                                        <p:cTn id="1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8">
                                            <p:txEl>
                                              <p:pRg st="18" end="18"/>
                                            </p:txEl>
                                          </p:spTgt>
                                        </p:tgtEl>
                                        <p:attrNameLst>
                                          <p:attrName>style.visibility</p:attrName>
                                        </p:attrNameLst>
                                      </p:cBhvr>
                                      <p:to>
                                        <p:strVal val="visible"/>
                                      </p:to>
                                    </p:set>
                                    <p:anim calcmode="lin" valueType="num">
                                      <p:cBhvr additive="base">
                                        <p:cTn id="159"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8">
                                            <p:txEl>
                                              <p:pRg st="18" end="18"/>
                                            </p:txEl>
                                          </p:spTgt>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8">
                                            <p:txEl>
                                              <p:pRg st="19" end="19"/>
                                            </p:txEl>
                                          </p:spTgt>
                                        </p:tgtEl>
                                        <p:attrNameLst>
                                          <p:attrName>style.visibility</p:attrName>
                                        </p:attrNameLst>
                                      </p:cBhvr>
                                      <p:to>
                                        <p:strVal val="visible"/>
                                      </p:to>
                                    </p:set>
                                    <p:anim calcmode="lin" valueType="num">
                                      <p:cBhvr additive="base">
                                        <p:cTn id="163" dur="500" fill="hold"/>
                                        <p:tgtEl>
                                          <p:spTgt spid="8">
                                            <p:txEl>
                                              <p:pRg st="19" end="19"/>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8">
                                            <p:txEl>
                                              <p:pRg st="19" end="19"/>
                                            </p:txEl>
                                          </p:spTgt>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8">
                                            <p:txEl>
                                              <p:pRg st="20" end="20"/>
                                            </p:txEl>
                                          </p:spTgt>
                                        </p:tgtEl>
                                        <p:attrNameLst>
                                          <p:attrName>style.visibility</p:attrName>
                                        </p:attrNameLst>
                                      </p:cBhvr>
                                      <p:to>
                                        <p:strVal val="visible"/>
                                      </p:to>
                                    </p:set>
                                    <p:anim calcmode="lin" valueType="num">
                                      <p:cBhvr additive="base">
                                        <p:cTn id="167" dur="500" fill="hold"/>
                                        <p:tgtEl>
                                          <p:spTgt spid="8">
                                            <p:txEl>
                                              <p:pRg st="20" end="2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8">
                                            <p:txEl>
                                              <p:pRg st="20" end="20"/>
                                            </p:txEl>
                                          </p:spTgt>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8">
                                            <p:txEl>
                                              <p:pRg st="21" end="21"/>
                                            </p:txEl>
                                          </p:spTgt>
                                        </p:tgtEl>
                                        <p:attrNameLst>
                                          <p:attrName>style.visibility</p:attrName>
                                        </p:attrNameLst>
                                      </p:cBhvr>
                                      <p:to>
                                        <p:strVal val="visible"/>
                                      </p:to>
                                    </p:set>
                                    <p:anim calcmode="lin" valueType="num">
                                      <p:cBhvr additive="base">
                                        <p:cTn id="171" dur="500" fill="hold"/>
                                        <p:tgtEl>
                                          <p:spTgt spid="8">
                                            <p:txEl>
                                              <p:pRg st="21" end="2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8">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xit" presetSubtype="4" fill="hold" grpId="1" nodeType="clickEffect">
                                  <p:stCondLst>
                                    <p:cond delay="0"/>
                                  </p:stCondLst>
                                  <p:childTnLst>
                                    <p:anim calcmode="lin" valueType="num">
                                      <p:cBhvr additive="base">
                                        <p:cTn id="176" dur="500"/>
                                        <p:tgtEl>
                                          <p:spTgt spid="11"/>
                                        </p:tgtEl>
                                        <p:attrNameLst>
                                          <p:attrName>ppt_x</p:attrName>
                                        </p:attrNameLst>
                                      </p:cBhvr>
                                      <p:tavLst>
                                        <p:tav tm="0">
                                          <p:val>
                                            <p:strVal val="ppt_x"/>
                                          </p:val>
                                        </p:tav>
                                        <p:tav tm="100000">
                                          <p:val>
                                            <p:strVal val="ppt_x"/>
                                          </p:val>
                                        </p:tav>
                                      </p:tavLst>
                                    </p:anim>
                                    <p:anim calcmode="lin" valueType="num">
                                      <p:cBhvr additive="base">
                                        <p:cTn id="177" dur="500"/>
                                        <p:tgtEl>
                                          <p:spTgt spid="11"/>
                                        </p:tgtEl>
                                        <p:attrNameLst>
                                          <p:attrName>ppt_y</p:attrName>
                                        </p:attrNameLst>
                                      </p:cBhvr>
                                      <p:tavLst>
                                        <p:tav tm="0">
                                          <p:val>
                                            <p:strVal val="ppt_y"/>
                                          </p:val>
                                        </p:tav>
                                        <p:tav tm="100000">
                                          <p:val>
                                            <p:strVal val="1+ppt_h/2"/>
                                          </p:val>
                                        </p:tav>
                                      </p:tavLst>
                                    </p:anim>
                                    <p:set>
                                      <p:cBhvr>
                                        <p:cTn id="17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p:bldP spid="3" grpId="0" animBg="1"/>
      <p:bldP spid="3" grpId="1" animBg="1"/>
      <p:bldP spid="7" grpId="0" animBg="1"/>
      <p:bldP spid="7" grpId="1" animBg="1"/>
      <p:bldP spid="9" grpId="0" animBg="1"/>
      <p:bldP spid="9" grpId="1" animBg="1"/>
      <p:bldP spid="10" grpId="0" animBg="1"/>
      <p:bldP spid="10" grpId="1" animBg="1"/>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28F08-03BC-21C0-2DC6-58D586665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F36FD-2201-4F54-8D7B-9C3BDE5998A7}"/>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Overall Experiment Workflow</a:t>
            </a:r>
          </a:p>
        </p:txBody>
      </p:sp>
      <p:sp>
        <p:nvSpPr>
          <p:cNvPr id="6" name="Title 1">
            <a:extLst>
              <a:ext uri="{FF2B5EF4-FFF2-40B4-BE49-F238E27FC236}">
                <a16:creationId xmlns:a16="http://schemas.microsoft.com/office/drawing/2014/main" id="{8338EA61-A33A-E37F-B770-7FF0427F3046}"/>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outlined is the overall workflow of the experiment where the three clustering methods were applied over the 4 datasets as defined</a:t>
            </a:r>
          </a:p>
        </p:txBody>
      </p:sp>
      <p:pic>
        <p:nvPicPr>
          <p:cNvPr id="4" name="Picture 3">
            <a:extLst>
              <a:ext uri="{FF2B5EF4-FFF2-40B4-BE49-F238E27FC236}">
                <a16:creationId xmlns:a16="http://schemas.microsoft.com/office/drawing/2014/main" id="{536BBA95-E5B2-F135-2117-ED6947345156}"/>
              </a:ext>
            </a:extLst>
          </p:cNvPr>
          <p:cNvPicPr>
            <a:picLocks noChangeAspect="1"/>
          </p:cNvPicPr>
          <p:nvPr/>
        </p:nvPicPr>
        <p:blipFill>
          <a:blip r:embed="rId2"/>
          <a:stretch>
            <a:fillRect/>
          </a:stretch>
        </p:blipFill>
        <p:spPr>
          <a:xfrm>
            <a:off x="811658" y="2810923"/>
            <a:ext cx="10873900" cy="2679063"/>
          </a:xfrm>
          <a:prstGeom prst="rect">
            <a:avLst/>
          </a:prstGeom>
        </p:spPr>
      </p:pic>
      <p:sp>
        <p:nvSpPr>
          <p:cNvPr id="5" name="Line Callout 2 4">
            <a:extLst>
              <a:ext uri="{FF2B5EF4-FFF2-40B4-BE49-F238E27FC236}">
                <a16:creationId xmlns:a16="http://schemas.microsoft.com/office/drawing/2014/main" id="{884B9AEB-4F1A-8E84-9557-B19C63938B07}"/>
              </a:ext>
            </a:extLst>
          </p:cNvPr>
          <p:cNvSpPr/>
          <p:nvPr/>
        </p:nvSpPr>
        <p:spPr>
          <a:xfrm flipH="1">
            <a:off x="328772" y="1962278"/>
            <a:ext cx="2066544" cy="606175"/>
          </a:xfrm>
          <a:prstGeom prst="borderCallout2">
            <a:avLst>
              <a:gd name="adj1" fmla="val 18750"/>
              <a:gd name="adj2" fmla="val -8333"/>
              <a:gd name="adj3" fmla="val 18750"/>
              <a:gd name="adj4" fmla="val -16667"/>
              <a:gd name="adj5" fmla="val 322670"/>
              <a:gd name="adj6" fmla="val -16721"/>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ysClr val="windowText" lastClr="000000"/>
                </a:solidFill>
                <a:latin typeface="Posterama" panose="020B0504020200020000" pitchFamily="34" charset="0"/>
                <a:cs typeface="Posterama" panose="020B0504020200020000" pitchFamily="34" charset="0"/>
              </a:rPr>
              <a:t>The four datasets are sourced from public repositories &amp; saved in .h5 or .</a:t>
            </a:r>
            <a:r>
              <a:rPr lang="en-GB" sz="800" dirty="0" err="1">
                <a:solidFill>
                  <a:sysClr val="windowText" lastClr="000000"/>
                </a:solidFill>
                <a:latin typeface="Posterama" panose="020B0504020200020000" pitchFamily="34" charset="0"/>
                <a:cs typeface="Posterama" panose="020B0504020200020000" pitchFamily="34" charset="0"/>
              </a:rPr>
              <a:t>csv.gz</a:t>
            </a:r>
            <a:r>
              <a:rPr lang="en-GB" sz="800" dirty="0">
                <a:solidFill>
                  <a:sysClr val="windowText" lastClr="000000"/>
                </a:solidFill>
                <a:latin typeface="Posterama" panose="020B0504020200020000" pitchFamily="34" charset="0"/>
                <a:cs typeface="Posterama" panose="020B0504020200020000" pitchFamily="34" charset="0"/>
              </a:rPr>
              <a:t> formats</a:t>
            </a:r>
          </a:p>
        </p:txBody>
      </p:sp>
      <p:sp>
        <p:nvSpPr>
          <p:cNvPr id="7" name="Line Callout 2 6">
            <a:extLst>
              <a:ext uri="{FF2B5EF4-FFF2-40B4-BE49-F238E27FC236}">
                <a16:creationId xmlns:a16="http://schemas.microsoft.com/office/drawing/2014/main" id="{FF724D00-D08D-B610-0F75-C49A0CE7B034}"/>
              </a:ext>
            </a:extLst>
          </p:cNvPr>
          <p:cNvSpPr/>
          <p:nvPr/>
        </p:nvSpPr>
        <p:spPr>
          <a:xfrm flipH="1">
            <a:off x="2536004" y="5732456"/>
            <a:ext cx="2462202" cy="742772"/>
          </a:xfrm>
          <a:prstGeom prst="borderCallout2">
            <a:avLst>
              <a:gd name="adj1" fmla="val 18750"/>
              <a:gd name="adj2" fmla="val -8333"/>
              <a:gd name="adj3" fmla="val 18750"/>
              <a:gd name="adj4" fmla="val -16667"/>
              <a:gd name="adj5" fmla="val -156991"/>
              <a:gd name="adj6" fmla="val -16721"/>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ysClr val="windowText" lastClr="000000"/>
                </a:solidFill>
                <a:latin typeface="Posterama" panose="020B0504020200020000" pitchFamily="34" charset="0"/>
                <a:cs typeface="Posterama" panose="020B0504020200020000" pitchFamily="34" charset="0"/>
              </a:rPr>
              <a:t>All datasets were pre-processed with tailored notebooks but followed a common pipeline of quality control, normalization, feature selection, PCA, and saving outputs as .h5ad files.</a:t>
            </a:r>
          </a:p>
        </p:txBody>
      </p:sp>
      <p:sp>
        <p:nvSpPr>
          <p:cNvPr id="8" name="Line Callout 2 7">
            <a:extLst>
              <a:ext uri="{FF2B5EF4-FFF2-40B4-BE49-F238E27FC236}">
                <a16:creationId xmlns:a16="http://schemas.microsoft.com/office/drawing/2014/main" id="{A18447C0-09F9-7F2A-1769-F4CE12909FE6}"/>
              </a:ext>
            </a:extLst>
          </p:cNvPr>
          <p:cNvSpPr/>
          <p:nvPr/>
        </p:nvSpPr>
        <p:spPr>
          <a:xfrm flipH="1">
            <a:off x="5135364" y="1962278"/>
            <a:ext cx="2740051" cy="606175"/>
          </a:xfrm>
          <a:prstGeom prst="borderCallout2">
            <a:avLst>
              <a:gd name="adj1" fmla="val 18750"/>
              <a:gd name="adj2" fmla="val -8333"/>
              <a:gd name="adj3" fmla="val 18750"/>
              <a:gd name="adj4" fmla="val -16667"/>
              <a:gd name="adj5" fmla="val 237924"/>
              <a:gd name="adj6" fmla="val -16721"/>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ysClr val="windowText" lastClr="000000"/>
                </a:solidFill>
                <a:latin typeface="Posterama" panose="020B0504020200020000" pitchFamily="34" charset="0"/>
                <a:cs typeface="Posterama" panose="020B0504020200020000" pitchFamily="34" charset="0"/>
              </a:rPr>
              <a:t>A unified notebook trains and evaluates K-Means, DEC, and scDCC on .h5ad files using a modular pipeline for data handling, constraint-based splits, training, UMAP visualisation, metric evaluation, and result saving.</a:t>
            </a:r>
          </a:p>
        </p:txBody>
      </p:sp>
      <p:sp>
        <p:nvSpPr>
          <p:cNvPr id="9" name="Line Callout 2 8">
            <a:extLst>
              <a:ext uri="{FF2B5EF4-FFF2-40B4-BE49-F238E27FC236}">
                <a16:creationId xmlns:a16="http://schemas.microsoft.com/office/drawing/2014/main" id="{9162A459-2AE1-AC32-5D24-CEA4CDAA1B51}"/>
              </a:ext>
            </a:extLst>
          </p:cNvPr>
          <p:cNvSpPr/>
          <p:nvPr/>
        </p:nvSpPr>
        <p:spPr>
          <a:xfrm flipH="1">
            <a:off x="8041239" y="5732455"/>
            <a:ext cx="2066544" cy="606175"/>
          </a:xfrm>
          <a:prstGeom prst="borderCallout2">
            <a:avLst>
              <a:gd name="adj1" fmla="val 18750"/>
              <a:gd name="adj2" fmla="val -8333"/>
              <a:gd name="adj3" fmla="val 18750"/>
              <a:gd name="adj4" fmla="val -16667"/>
              <a:gd name="adj5" fmla="val -40042"/>
              <a:gd name="adj6" fmla="val -16186"/>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ysClr val="windowText" lastClr="000000"/>
                </a:solidFill>
                <a:latin typeface="Posterama" panose="020B0504020200020000" pitchFamily="34" charset="0"/>
                <a:cs typeface="Posterama" panose="020B0504020200020000" pitchFamily="34" charset="0"/>
              </a:rPr>
              <a:t>Creates </a:t>
            </a:r>
            <a:r>
              <a:rPr lang="en-GB" sz="800">
                <a:solidFill>
                  <a:sysClr val="windowText" lastClr="000000"/>
                </a:solidFill>
                <a:latin typeface="Posterama" panose="020B0504020200020000" pitchFamily="34" charset="0"/>
                <a:cs typeface="Posterama" panose="020B0504020200020000" pitchFamily="34" charset="0"/>
              </a:rPr>
              <a:t>outputs that </a:t>
            </a:r>
            <a:r>
              <a:rPr lang="en-GB" sz="800" dirty="0">
                <a:solidFill>
                  <a:sysClr val="windowText" lastClr="000000"/>
                </a:solidFill>
                <a:latin typeface="Posterama" panose="020B0504020200020000" pitchFamily="34" charset="0"/>
                <a:cs typeface="Posterama" panose="020B0504020200020000" pitchFamily="34" charset="0"/>
              </a:rPr>
              <a:t>include UMAP visualisations, model comparison metrics, and logs of training and evaluation</a:t>
            </a:r>
            <a:endParaRPr lang="en-GB" sz="1000" dirty="0">
              <a:solidFill>
                <a:sysClr val="windowText" lastClr="000000"/>
              </a:solidFill>
              <a:latin typeface="Posterama" panose="020B0504020200020000" pitchFamily="34" charset="0"/>
              <a:cs typeface="Posterama" panose="020B0504020200020000" pitchFamily="34" charset="0"/>
            </a:endParaRPr>
          </a:p>
        </p:txBody>
      </p:sp>
      <p:sp>
        <p:nvSpPr>
          <p:cNvPr id="10" name="Oval 9">
            <a:extLst>
              <a:ext uri="{FF2B5EF4-FFF2-40B4-BE49-F238E27FC236}">
                <a16:creationId xmlns:a16="http://schemas.microsoft.com/office/drawing/2014/main" id="{C7676A64-F541-72CB-59D4-2D33C536F16C}"/>
              </a:ext>
            </a:extLst>
          </p:cNvPr>
          <p:cNvSpPr/>
          <p:nvPr/>
        </p:nvSpPr>
        <p:spPr>
          <a:xfrm>
            <a:off x="191613" y="1825118"/>
            <a:ext cx="274320" cy="274320"/>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Posterama" panose="020B0504020200020000" pitchFamily="34" charset="0"/>
                <a:cs typeface="Posterama" panose="020B0504020200020000" pitchFamily="34" charset="0"/>
              </a:rPr>
              <a:t>1</a:t>
            </a:r>
          </a:p>
        </p:txBody>
      </p:sp>
      <p:sp>
        <p:nvSpPr>
          <p:cNvPr id="11" name="Oval 10">
            <a:extLst>
              <a:ext uri="{FF2B5EF4-FFF2-40B4-BE49-F238E27FC236}">
                <a16:creationId xmlns:a16="http://schemas.microsoft.com/office/drawing/2014/main" id="{71E42EB0-C377-C6CF-B1E7-6850E2DC52F8}"/>
              </a:ext>
            </a:extLst>
          </p:cNvPr>
          <p:cNvSpPr/>
          <p:nvPr/>
        </p:nvSpPr>
        <p:spPr>
          <a:xfrm>
            <a:off x="2398845" y="5595295"/>
            <a:ext cx="274320" cy="274320"/>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Posterama" panose="020B0504020200020000" pitchFamily="34" charset="0"/>
                <a:cs typeface="Posterama" panose="020B0504020200020000" pitchFamily="34" charset="0"/>
              </a:rPr>
              <a:t>2</a:t>
            </a:r>
          </a:p>
        </p:txBody>
      </p:sp>
      <p:sp>
        <p:nvSpPr>
          <p:cNvPr id="12" name="Oval 11">
            <a:extLst>
              <a:ext uri="{FF2B5EF4-FFF2-40B4-BE49-F238E27FC236}">
                <a16:creationId xmlns:a16="http://schemas.microsoft.com/office/drawing/2014/main" id="{878A9251-871C-5BC6-4155-45A8901037BF}"/>
              </a:ext>
            </a:extLst>
          </p:cNvPr>
          <p:cNvSpPr/>
          <p:nvPr/>
        </p:nvSpPr>
        <p:spPr>
          <a:xfrm>
            <a:off x="4998206" y="1825118"/>
            <a:ext cx="274320" cy="274320"/>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Posterama" panose="020B0504020200020000" pitchFamily="34" charset="0"/>
                <a:cs typeface="Posterama" panose="020B0504020200020000" pitchFamily="34" charset="0"/>
              </a:rPr>
              <a:t>3</a:t>
            </a:r>
          </a:p>
        </p:txBody>
      </p:sp>
      <p:sp>
        <p:nvSpPr>
          <p:cNvPr id="13" name="Oval 12">
            <a:extLst>
              <a:ext uri="{FF2B5EF4-FFF2-40B4-BE49-F238E27FC236}">
                <a16:creationId xmlns:a16="http://schemas.microsoft.com/office/drawing/2014/main" id="{DDB84889-A898-6680-6E3C-5D9CC6EE01F4}"/>
              </a:ext>
            </a:extLst>
          </p:cNvPr>
          <p:cNvSpPr/>
          <p:nvPr/>
        </p:nvSpPr>
        <p:spPr>
          <a:xfrm>
            <a:off x="7904080" y="5595295"/>
            <a:ext cx="274320" cy="274320"/>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Posterama" panose="020B0504020200020000" pitchFamily="34" charset="0"/>
                <a:cs typeface="Posterama" panose="020B0504020200020000" pitchFamily="34" charset="0"/>
              </a:rPr>
              <a:t>4</a:t>
            </a:r>
          </a:p>
        </p:txBody>
      </p:sp>
    </p:spTree>
    <p:extLst>
      <p:ext uri="{BB962C8B-B14F-4D97-AF65-F5344CB8AC3E}">
        <p14:creationId xmlns:p14="http://schemas.microsoft.com/office/powerpoint/2010/main" val="293305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1" animBg="1"/>
      <p:bldP spid="7" grpId="0" animBg="1"/>
      <p:bldP spid="8"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B158B-1583-3776-50DA-27248DD70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D8D13-60BC-D0B8-45C9-69996DB103D4}"/>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Performance Evaluation &amp; Analysis (1/2)</a:t>
            </a:r>
          </a:p>
        </p:txBody>
      </p:sp>
      <p:sp>
        <p:nvSpPr>
          <p:cNvPr id="6" name="Title 1">
            <a:extLst>
              <a:ext uri="{FF2B5EF4-FFF2-40B4-BE49-F238E27FC236}">
                <a16:creationId xmlns:a16="http://schemas.microsoft.com/office/drawing/2014/main" id="{985A0CFD-9CCC-7105-86AB-5B99DAED805B}"/>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The experiment was evaluated across three major metrics – NMI, ARI and CA across the three clustering methods that were applied on each dataset</a:t>
            </a:r>
          </a:p>
        </p:txBody>
      </p:sp>
      <p:graphicFrame>
        <p:nvGraphicFramePr>
          <p:cNvPr id="3" name="Table Placeholder 2">
            <a:extLst>
              <a:ext uri="{FF2B5EF4-FFF2-40B4-BE49-F238E27FC236}">
                <a16:creationId xmlns:a16="http://schemas.microsoft.com/office/drawing/2014/main" id="{E810988B-FD77-0576-0DBD-943DBA0341CF}"/>
              </a:ext>
            </a:extLst>
          </p:cNvPr>
          <p:cNvGraphicFramePr>
            <a:graphicFrameLocks/>
          </p:cNvGraphicFramePr>
          <p:nvPr>
            <p:extLst>
              <p:ext uri="{D42A27DB-BD31-4B8C-83A1-F6EECF244321}">
                <p14:modId xmlns:p14="http://schemas.microsoft.com/office/powerpoint/2010/main" val="3536879605"/>
              </p:ext>
            </p:extLst>
          </p:nvPr>
        </p:nvGraphicFramePr>
        <p:xfrm>
          <a:off x="863599" y="2161124"/>
          <a:ext cx="10099701" cy="4089400"/>
        </p:xfrm>
        <a:graphic>
          <a:graphicData uri="http://schemas.openxmlformats.org/drawingml/2006/table">
            <a:tbl>
              <a:tblPr firstRow="1" bandRow="1">
                <a:tableStyleId>{9DCAF9ED-07DC-4A11-8D7F-57B35C25682E}</a:tableStyleId>
              </a:tblPr>
              <a:tblGrid>
                <a:gridCol w="1645066">
                  <a:extLst>
                    <a:ext uri="{9D8B030D-6E8A-4147-A177-3AD203B41FA5}">
                      <a16:colId xmlns:a16="http://schemas.microsoft.com/office/drawing/2014/main" val="30750867"/>
                    </a:ext>
                  </a:extLst>
                </a:gridCol>
                <a:gridCol w="2011460">
                  <a:extLst>
                    <a:ext uri="{9D8B030D-6E8A-4147-A177-3AD203B41FA5}">
                      <a16:colId xmlns:a16="http://schemas.microsoft.com/office/drawing/2014/main" val="1038941322"/>
                    </a:ext>
                  </a:extLst>
                </a:gridCol>
                <a:gridCol w="2330511">
                  <a:extLst>
                    <a:ext uri="{9D8B030D-6E8A-4147-A177-3AD203B41FA5}">
                      <a16:colId xmlns:a16="http://schemas.microsoft.com/office/drawing/2014/main" val="529645500"/>
                    </a:ext>
                  </a:extLst>
                </a:gridCol>
                <a:gridCol w="2056332">
                  <a:extLst>
                    <a:ext uri="{9D8B030D-6E8A-4147-A177-3AD203B41FA5}">
                      <a16:colId xmlns:a16="http://schemas.microsoft.com/office/drawing/2014/main" val="3469610457"/>
                    </a:ext>
                  </a:extLst>
                </a:gridCol>
                <a:gridCol w="2056332">
                  <a:extLst>
                    <a:ext uri="{9D8B030D-6E8A-4147-A177-3AD203B41FA5}">
                      <a16:colId xmlns:a16="http://schemas.microsoft.com/office/drawing/2014/main" val="139892504"/>
                    </a:ext>
                  </a:extLst>
                </a:gridCol>
              </a:tblGrid>
              <a:tr h="354802">
                <a:tc>
                  <a:txBody>
                    <a:bodyPr/>
                    <a:lstStyle/>
                    <a:p>
                      <a:pPr marL="0" algn="ctr" defTabSz="914400" rtl="0" eaLnBrk="1" fontAlgn="t" latinLnBrk="0" hangingPunct="1">
                        <a:spcBef>
                          <a:spcPts val="1200"/>
                        </a:spcBef>
                        <a:spcAft>
                          <a:spcPts val="1200"/>
                        </a:spcAft>
                        <a:buNone/>
                      </a:pPr>
                      <a:r>
                        <a:rPr lang="en-GB" sz="1600" b="1" kern="1200" cap="none" baseline="0" dirty="0">
                          <a:solidFill>
                            <a:schemeClr val="lt1"/>
                          </a:solidFill>
                          <a:latin typeface="Posterama" panose="020B0504020200020000" pitchFamily="34" charset="0"/>
                          <a:ea typeface="+mn-ea"/>
                          <a:cs typeface="Posterama" panose="020B0504020200020000" pitchFamily="34" charset="0"/>
                        </a:rPr>
                        <a:t>Dataset</a:t>
                      </a:r>
                    </a:p>
                  </a:txBody>
                  <a:tcPr marL="63500" marR="63500" marT="63500" marB="63500" anchor="ctr"/>
                </a:tc>
                <a:tc>
                  <a:txBody>
                    <a:bodyPr/>
                    <a:lstStyle/>
                    <a:p>
                      <a:pPr marL="0" algn="ctr" defTabSz="914400" rtl="0" eaLnBrk="1" fontAlgn="t" latinLnBrk="0" hangingPunct="1">
                        <a:spcBef>
                          <a:spcPts val="1200"/>
                        </a:spcBef>
                        <a:spcAft>
                          <a:spcPts val="1200"/>
                        </a:spcAft>
                        <a:buNone/>
                      </a:pPr>
                      <a:r>
                        <a:rPr lang="en-GB" sz="1600" b="1" kern="1200" cap="none" baseline="0" dirty="0">
                          <a:solidFill>
                            <a:schemeClr val="lt1"/>
                          </a:solidFill>
                          <a:latin typeface="Posterama" panose="020B0504020200020000" pitchFamily="34" charset="0"/>
                          <a:ea typeface="+mn-ea"/>
                          <a:cs typeface="Posterama" panose="020B0504020200020000" pitchFamily="34" charset="0"/>
                        </a:rPr>
                        <a:t>Method</a:t>
                      </a:r>
                    </a:p>
                  </a:txBody>
                  <a:tcPr marL="63500" marR="63500" marT="63500" marB="63500" anchor="ctr"/>
                </a:tc>
                <a:tc>
                  <a:txBody>
                    <a:bodyPr/>
                    <a:lstStyle/>
                    <a:p>
                      <a:pPr marL="0" algn="ctr" defTabSz="914400" rtl="0" eaLnBrk="1" fontAlgn="t" latinLnBrk="0" hangingPunct="1">
                        <a:spcBef>
                          <a:spcPts val="1200"/>
                        </a:spcBef>
                        <a:spcAft>
                          <a:spcPts val="1200"/>
                        </a:spcAft>
                        <a:buNone/>
                      </a:pPr>
                      <a:r>
                        <a:rPr lang="en-GB" sz="1600" b="1" kern="1200" cap="none" baseline="0" dirty="0">
                          <a:solidFill>
                            <a:schemeClr val="lt1"/>
                          </a:solidFill>
                          <a:latin typeface="Posterama" panose="020B0504020200020000" pitchFamily="34" charset="0"/>
                          <a:ea typeface="+mn-ea"/>
                          <a:cs typeface="Posterama" panose="020B0504020200020000" pitchFamily="34" charset="0"/>
                        </a:rPr>
                        <a:t>NMI (Test)</a:t>
                      </a:r>
                    </a:p>
                  </a:txBody>
                  <a:tcPr marL="63500" marR="63500" marT="63500" marB="63500" anchor="ctr"/>
                </a:tc>
                <a:tc>
                  <a:txBody>
                    <a:bodyPr/>
                    <a:lstStyle/>
                    <a:p>
                      <a:pPr marL="0" algn="ctr" defTabSz="914400" rtl="0" eaLnBrk="1" fontAlgn="t" latinLnBrk="0" hangingPunct="1">
                        <a:spcBef>
                          <a:spcPts val="1200"/>
                        </a:spcBef>
                        <a:spcAft>
                          <a:spcPts val="1200"/>
                        </a:spcAft>
                        <a:buNone/>
                      </a:pPr>
                      <a:r>
                        <a:rPr lang="en-GB" sz="1600" b="1" kern="1200" cap="none" baseline="0" dirty="0">
                          <a:solidFill>
                            <a:schemeClr val="lt1"/>
                          </a:solidFill>
                          <a:latin typeface="Posterama" panose="020B0504020200020000" pitchFamily="34" charset="0"/>
                          <a:ea typeface="+mn-ea"/>
                          <a:cs typeface="Posterama" panose="020B0504020200020000" pitchFamily="34" charset="0"/>
                        </a:rPr>
                        <a:t>ARI (Test)</a:t>
                      </a:r>
                    </a:p>
                  </a:txBody>
                  <a:tcPr marL="63500" marR="63500" marT="63500" marB="63500" anchor="ctr"/>
                </a:tc>
                <a:tc>
                  <a:txBody>
                    <a:bodyPr/>
                    <a:lstStyle/>
                    <a:p>
                      <a:pPr marL="0" algn="ctr" defTabSz="914400" rtl="0" eaLnBrk="1" fontAlgn="t" latinLnBrk="0" hangingPunct="1">
                        <a:spcBef>
                          <a:spcPts val="1200"/>
                        </a:spcBef>
                        <a:spcAft>
                          <a:spcPts val="1200"/>
                        </a:spcAft>
                        <a:buNone/>
                      </a:pPr>
                      <a:r>
                        <a:rPr lang="en-GB" sz="1600" b="1" kern="1200" cap="none" baseline="0" dirty="0">
                          <a:solidFill>
                            <a:schemeClr val="lt1"/>
                          </a:solidFill>
                          <a:latin typeface="Posterama" panose="020B0504020200020000" pitchFamily="34" charset="0"/>
                          <a:ea typeface="+mn-ea"/>
                          <a:cs typeface="Posterama" panose="020B0504020200020000" pitchFamily="34" charset="0"/>
                        </a:rPr>
                        <a:t>CA (Test)</a:t>
                      </a:r>
                    </a:p>
                  </a:txBody>
                  <a:tcPr marL="63500" marR="63500" marT="63500" marB="63500" anchor="ctr"/>
                </a:tc>
                <a:extLst>
                  <a:ext uri="{0D108BD9-81ED-4DB2-BD59-A6C34878D82A}">
                    <a16:rowId xmlns:a16="http://schemas.microsoft.com/office/drawing/2014/main" val="4251432886"/>
                  </a:ext>
                </a:extLst>
              </a:tr>
              <a:tr h="302504">
                <a:tc rowSpan="3">
                  <a:txBody>
                    <a:bodyPr/>
                    <a:lstStyle/>
                    <a:p>
                      <a:pPr algn="ctr"/>
                      <a:r>
                        <a:rPr lang="en-GB" sz="1200" b="1" dirty="0">
                          <a:latin typeface="Posterama" panose="020B0504020200020000" pitchFamily="34" charset="0"/>
                          <a:cs typeface="Posterama" panose="020B0504020200020000" pitchFamily="34" charset="0"/>
                        </a:rPr>
                        <a:t>Baron Pancreas</a:t>
                      </a: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scDCC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0.910</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0.933</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0.973</a:t>
                      </a:r>
                    </a:p>
                  </a:txBody>
                  <a:tcPr marL="63500" marR="63500" marT="63500" marB="63500"/>
                </a:tc>
                <a:extLst>
                  <a:ext uri="{0D108BD9-81ED-4DB2-BD59-A6C34878D82A}">
                    <a16:rowId xmlns:a16="http://schemas.microsoft.com/office/drawing/2014/main" val="360240625"/>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DEC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0.643</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0.538</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0.701</a:t>
                      </a:r>
                    </a:p>
                  </a:txBody>
                  <a:tcPr marL="63500" marR="63500" marT="63500" marB="63500"/>
                </a:tc>
                <a:extLst>
                  <a:ext uri="{0D108BD9-81ED-4DB2-BD59-A6C34878D82A}">
                    <a16:rowId xmlns:a16="http://schemas.microsoft.com/office/drawing/2014/main" val="2762393470"/>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err="1">
                          <a:solidFill>
                            <a:schemeClr val="dk1"/>
                          </a:solidFill>
                          <a:latin typeface="Posterama" panose="020B0504020200020000" pitchFamily="34" charset="0"/>
                          <a:ea typeface="+mn-ea"/>
                          <a:cs typeface="Posterama" panose="020B0504020200020000" pitchFamily="34" charset="0"/>
                        </a:rPr>
                        <a:t>KMeans</a:t>
                      </a:r>
                      <a:endParaRPr lang="en-GB" sz="1200" b="1" kern="1200" dirty="0">
                        <a:solidFill>
                          <a:schemeClr val="dk1"/>
                        </a:solidFill>
                        <a:latin typeface="Posterama" panose="020B0504020200020000" pitchFamily="34" charset="0"/>
                        <a:ea typeface="+mn-ea"/>
                        <a:cs typeface="Posterama" panose="020B0504020200020000" pitchFamily="34" charset="0"/>
                      </a:endParaRP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0.732</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0.645</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0.736</a:t>
                      </a:r>
                    </a:p>
                  </a:txBody>
                  <a:tcPr marL="63500" marR="63500" marT="63500" marB="63500"/>
                </a:tc>
                <a:extLst>
                  <a:ext uri="{0D108BD9-81ED-4DB2-BD59-A6C34878D82A}">
                    <a16:rowId xmlns:a16="http://schemas.microsoft.com/office/drawing/2014/main" val="1311364400"/>
                  </a:ext>
                </a:extLst>
              </a:tr>
              <a:tr h="302504">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Posterama" panose="020B0504020200020000" pitchFamily="34" charset="0"/>
                          <a:ea typeface="+mn-ea"/>
                          <a:cs typeface="Posterama" panose="020B0504020200020000" pitchFamily="34" charset="0"/>
                        </a:rPr>
                        <a:t>Mouse Bladder</a:t>
                      </a: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scDCC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0.769</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0.738</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0.828</a:t>
                      </a:r>
                    </a:p>
                  </a:txBody>
                  <a:tcPr marL="63500" marR="63500" marT="63500" marB="63500"/>
                </a:tc>
                <a:extLst>
                  <a:ext uri="{0D108BD9-81ED-4DB2-BD59-A6C34878D82A}">
                    <a16:rowId xmlns:a16="http://schemas.microsoft.com/office/drawing/2014/main" val="2526263980"/>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DEC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0.777</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0.570</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0.699</a:t>
                      </a:r>
                    </a:p>
                  </a:txBody>
                  <a:tcPr marL="63500" marR="63500" marT="63500" marB="63500"/>
                </a:tc>
                <a:extLst>
                  <a:ext uri="{0D108BD9-81ED-4DB2-BD59-A6C34878D82A}">
                    <a16:rowId xmlns:a16="http://schemas.microsoft.com/office/drawing/2014/main" val="2137988764"/>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err="1">
                          <a:solidFill>
                            <a:schemeClr val="dk1"/>
                          </a:solidFill>
                          <a:latin typeface="Posterama" panose="020B0504020200020000" pitchFamily="34" charset="0"/>
                          <a:ea typeface="+mn-ea"/>
                          <a:cs typeface="Posterama" panose="020B0504020200020000" pitchFamily="34" charset="0"/>
                        </a:rPr>
                        <a:t>KMeans</a:t>
                      </a:r>
                      <a:endParaRPr lang="en-GB" sz="1200" b="1" kern="1200" dirty="0">
                        <a:solidFill>
                          <a:schemeClr val="dk1"/>
                        </a:solidFill>
                        <a:latin typeface="Posterama" panose="020B0504020200020000" pitchFamily="34" charset="0"/>
                        <a:ea typeface="+mn-ea"/>
                        <a:cs typeface="Posterama" panose="020B0504020200020000" pitchFamily="34" charset="0"/>
                      </a:endParaRP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0.761</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0.520</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0.650</a:t>
                      </a:r>
                    </a:p>
                  </a:txBody>
                  <a:tcPr marL="63500" marR="63500" marT="63500" marB="63500"/>
                </a:tc>
                <a:extLst>
                  <a:ext uri="{0D108BD9-81ED-4DB2-BD59-A6C34878D82A}">
                    <a16:rowId xmlns:a16="http://schemas.microsoft.com/office/drawing/2014/main" val="3519345432"/>
                  </a:ext>
                </a:extLst>
              </a:tr>
              <a:tr h="302504">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Posterama" panose="020B0504020200020000" pitchFamily="34" charset="0"/>
                          <a:ea typeface="+mn-ea"/>
                          <a:cs typeface="Posterama" panose="020B0504020200020000" pitchFamily="34" charset="0"/>
                        </a:rPr>
                        <a:t>PBMC 4k</a:t>
                      </a: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scDCC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0.967</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0.991</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0.989</a:t>
                      </a:r>
                    </a:p>
                  </a:txBody>
                  <a:tcPr marL="63500" marR="63500" marT="63500" marB="63500"/>
                </a:tc>
                <a:extLst>
                  <a:ext uri="{0D108BD9-81ED-4DB2-BD59-A6C34878D82A}">
                    <a16:rowId xmlns:a16="http://schemas.microsoft.com/office/drawing/2014/main" val="3748287627"/>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DEC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0.801</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0.749</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0.850</a:t>
                      </a:r>
                    </a:p>
                  </a:txBody>
                  <a:tcPr marL="63500" marR="63500" marT="63500" marB="63500"/>
                </a:tc>
                <a:extLst>
                  <a:ext uri="{0D108BD9-81ED-4DB2-BD59-A6C34878D82A}">
                    <a16:rowId xmlns:a16="http://schemas.microsoft.com/office/drawing/2014/main" val="4245411228"/>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err="1">
                          <a:solidFill>
                            <a:schemeClr val="dk1"/>
                          </a:solidFill>
                          <a:latin typeface="Posterama" panose="020B0504020200020000" pitchFamily="34" charset="0"/>
                          <a:ea typeface="+mn-ea"/>
                          <a:cs typeface="Posterama" panose="020B0504020200020000" pitchFamily="34" charset="0"/>
                        </a:rPr>
                        <a:t>KMeans</a:t>
                      </a:r>
                      <a:endParaRPr lang="en-GB" sz="1200" b="1" kern="1200" dirty="0">
                        <a:solidFill>
                          <a:schemeClr val="dk1"/>
                        </a:solidFill>
                        <a:latin typeface="Posterama" panose="020B0504020200020000" pitchFamily="34" charset="0"/>
                        <a:ea typeface="+mn-ea"/>
                        <a:cs typeface="Posterama" panose="020B0504020200020000" pitchFamily="34" charset="0"/>
                      </a:endParaRP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0.776</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0.714</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0.835</a:t>
                      </a:r>
                    </a:p>
                  </a:txBody>
                  <a:tcPr marL="63500" marR="63500" marT="63500" marB="63500"/>
                </a:tc>
                <a:extLst>
                  <a:ext uri="{0D108BD9-81ED-4DB2-BD59-A6C34878D82A}">
                    <a16:rowId xmlns:a16="http://schemas.microsoft.com/office/drawing/2014/main" val="1333858322"/>
                  </a:ext>
                </a:extLst>
              </a:tr>
              <a:tr h="302504">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Posterama" panose="020B0504020200020000" pitchFamily="34" charset="0"/>
                          <a:ea typeface="+mn-ea"/>
                          <a:cs typeface="Posterama" panose="020B0504020200020000" pitchFamily="34" charset="0"/>
                        </a:rPr>
                        <a:t>Worm Neuron</a:t>
                      </a: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scDCC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0.887</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0.855</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0.938</a:t>
                      </a:r>
                    </a:p>
                  </a:txBody>
                  <a:tcPr marL="63500" marR="63500" marT="63500" marB="63500"/>
                </a:tc>
                <a:extLst>
                  <a:ext uri="{0D108BD9-81ED-4DB2-BD59-A6C34878D82A}">
                    <a16:rowId xmlns:a16="http://schemas.microsoft.com/office/drawing/2014/main" val="3878706106"/>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a:solidFill>
                            <a:schemeClr val="dk1"/>
                          </a:solidFill>
                          <a:latin typeface="Posterama" panose="020B0504020200020000" pitchFamily="34" charset="0"/>
                          <a:ea typeface="+mn-ea"/>
                          <a:cs typeface="Posterama" panose="020B0504020200020000" pitchFamily="34" charset="0"/>
                        </a:rPr>
                        <a:t>DEC</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0.662</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0.495</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0.674</a:t>
                      </a:r>
                    </a:p>
                  </a:txBody>
                  <a:tcPr marL="63500" marR="63500" marT="63500" marB="63500"/>
                </a:tc>
                <a:extLst>
                  <a:ext uri="{0D108BD9-81ED-4DB2-BD59-A6C34878D82A}">
                    <a16:rowId xmlns:a16="http://schemas.microsoft.com/office/drawing/2014/main" val="335121440"/>
                  </a:ext>
                </a:extLst>
              </a:tr>
              <a:tr h="302504">
                <a:tc vMerge="1">
                  <a:txBody>
                    <a:bodyPr/>
                    <a:lstStyle/>
                    <a:p>
                      <a:pPr algn="ctr"/>
                      <a:endParaRPr lang="en-US" sz="1600" dirty="0">
                        <a:latin typeface="Posterama" panose="020B0504020200020000" pitchFamily="34" charset="0"/>
                        <a:cs typeface="Posterama" panose="020B0504020200020000" pitchFamily="34" charset="0"/>
                      </a:endParaRPr>
                    </a:p>
                  </a:txBody>
                  <a:tcPr anchor="ctr"/>
                </a:tc>
                <a:tc>
                  <a:txBody>
                    <a:bodyPr/>
                    <a:lstStyle/>
                    <a:p>
                      <a:pPr marL="0" algn="ctr" defTabSz="914400" rtl="0" eaLnBrk="1" fontAlgn="t" latinLnBrk="0" hangingPunct="1">
                        <a:spcBef>
                          <a:spcPts val="1200"/>
                        </a:spcBef>
                        <a:spcAft>
                          <a:spcPts val="1200"/>
                        </a:spcAft>
                        <a:buNone/>
                      </a:pPr>
                      <a:r>
                        <a:rPr lang="en-GB" sz="1200" b="1" kern="1200" dirty="0" err="1">
                          <a:solidFill>
                            <a:schemeClr val="dk1"/>
                          </a:solidFill>
                          <a:latin typeface="Posterama" panose="020B0504020200020000" pitchFamily="34" charset="0"/>
                          <a:ea typeface="+mn-ea"/>
                          <a:cs typeface="Posterama" panose="020B0504020200020000" pitchFamily="34" charset="0"/>
                        </a:rPr>
                        <a:t>KMeans</a:t>
                      </a:r>
                      <a:endParaRPr lang="en-GB" sz="1200" b="1" kern="1200" dirty="0">
                        <a:solidFill>
                          <a:schemeClr val="dk1"/>
                        </a:solidFill>
                        <a:latin typeface="Posterama" panose="020B0504020200020000" pitchFamily="34" charset="0"/>
                        <a:ea typeface="+mn-ea"/>
                        <a:cs typeface="Posterama" panose="020B0504020200020000" pitchFamily="34" charset="0"/>
                      </a:endParaRP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0.673</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0.369</a:t>
                      </a:r>
                    </a:p>
                  </a:txBody>
                  <a:tcPr marL="63500" marR="63500" marT="63500" marB="63500"/>
                </a:tc>
                <a:tc>
                  <a:txBody>
                    <a:bodyPr/>
                    <a:lstStyle/>
                    <a:p>
                      <a:pPr marL="0" algn="ctr" defTabSz="914400" rtl="0" eaLnBrk="1" fontAlgn="t" latinLnBrk="0" hangingPunct="1">
                        <a:spcBef>
                          <a:spcPts val="1200"/>
                        </a:spcBef>
                        <a:spcAft>
                          <a:spcPts val="1200"/>
                        </a:spcAft>
                        <a:buNone/>
                      </a:pPr>
                      <a:r>
                        <a:rPr lang="en-GB" sz="1200" kern="1200" dirty="0">
                          <a:solidFill>
                            <a:schemeClr val="dk1"/>
                          </a:solidFill>
                          <a:latin typeface="Posterama" panose="020B0504020200020000" pitchFamily="34" charset="0"/>
                          <a:ea typeface="+mn-ea"/>
                          <a:cs typeface="Posterama" panose="020B0504020200020000" pitchFamily="34" charset="0"/>
                        </a:rPr>
                        <a:t>0.602</a:t>
                      </a:r>
                    </a:p>
                  </a:txBody>
                  <a:tcPr marL="63500" marR="63500" marT="63500" marB="63500"/>
                </a:tc>
                <a:extLst>
                  <a:ext uri="{0D108BD9-81ED-4DB2-BD59-A6C34878D82A}">
                    <a16:rowId xmlns:a16="http://schemas.microsoft.com/office/drawing/2014/main" val="4230770747"/>
                  </a:ext>
                </a:extLst>
              </a:tr>
            </a:tbl>
          </a:graphicData>
        </a:graphic>
      </p:graphicFrame>
    </p:spTree>
    <p:extLst>
      <p:ext uri="{BB962C8B-B14F-4D97-AF65-F5344CB8AC3E}">
        <p14:creationId xmlns:p14="http://schemas.microsoft.com/office/powerpoint/2010/main" val="223933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5FBB-6354-29C9-6B4B-C6B4F69DF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15CD3-B4CA-444F-A60B-DE6E4E4672F4}"/>
              </a:ext>
            </a:extLst>
          </p:cNvPr>
          <p:cNvSpPr>
            <a:spLocks noGrp="1"/>
          </p:cNvSpPr>
          <p:nvPr>
            <p:ph type="title"/>
          </p:nvPr>
        </p:nvSpPr>
        <p:spPr>
          <a:xfrm>
            <a:off x="735495" y="742588"/>
            <a:ext cx="7671816" cy="580445"/>
          </a:xfrm>
          <a:noFill/>
        </p:spPr>
        <p:txBody>
          <a:bodyPr anchor="ctr" anchorCtr="0">
            <a:noAutofit/>
          </a:bodyPr>
          <a:lstStyle/>
          <a:p>
            <a:r>
              <a:rPr lang="en-GB" sz="2800" dirty="0">
                <a:latin typeface="Posterama" panose="020B0504020200020000" pitchFamily="34" charset="0"/>
                <a:cs typeface="Posterama" panose="020B0504020200020000" pitchFamily="34" charset="0"/>
              </a:rPr>
              <a:t>Performance Evaluation &amp; Analysis (2/2)</a:t>
            </a:r>
          </a:p>
        </p:txBody>
      </p:sp>
      <p:sp>
        <p:nvSpPr>
          <p:cNvPr id="6" name="Title 1">
            <a:extLst>
              <a:ext uri="{FF2B5EF4-FFF2-40B4-BE49-F238E27FC236}">
                <a16:creationId xmlns:a16="http://schemas.microsoft.com/office/drawing/2014/main" id="{511BC361-FDFB-39FD-B7A7-C8ED193BAEAA}"/>
              </a:ext>
            </a:extLst>
          </p:cNvPr>
          <p:cNvSpPr txBox="1">
            <a:spLocks/>
          </p:cNvSpPr>
          <p:nvPr/>
        </p:nvSpPr>
        <p:spPr>
          <a:xfrm>
            <a:off x="735495" y="1342121"/>
            <a:ext cx="7671816" cy="377687"/>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GB" sz="1400" b="0" dirty="0">
                <a:latin typeface="Posterama" panose="020B0504020200020000" pitchFamily="34" charset="0"/>
                <a:cs typeface="Posterama" panose="020B0504020200020000" pitchFamily="34" charset="0"/>
              </a:rPr>
              <a:t>Below illustrates the UMAP visualization of one of the datasets – Baron Human Pancreas dataset indicating the embeddings and cluster assignments for each method</a:t>
            </a:r>
          </a:p>
        </p:txBody>
      </p:sp>
      <p:grpSp>
        <p:nvGrpSpPr>
          <p:cNvPr id="3" name="Group 2">
            <a:extLst>
              <a:ext uri="{FF2B5EF4-FFF2-40B4-BE49-F238E27FC236}">
                <a16:creationId xmlns:a16="http://schemas.microsoft.com/office/drawing/2014/main" id="{C392454E-2821-8FCF-10E1-952FA6341C94}"/>
              </a:ext>
            </a:extLst>
          </p:cNvPr>
          <p:cNvGrpSpPr/>
          <p:nvPr/>
        </p:nvGrpSpPr>
        <p:grpSpPr>
          <a:xfrm>
            <a:off x="844826" y="1948069"/>
            <a:ext cx="3190663" cy="4337585"/>
            <a:chOff x="497593" y="1363473"/>
            <a:chExt cx="4735249" cy="4454852"/>
          </a:xfrm>
        </p:grpSpPr>
        <p:sp>
          <p:nvSpPr>
            <p:cNvPr id="4" name="Rectangle 3">
              <a:extLst>
                <a:ext uri="{FF2B5EF4-FFF2-40B4-BE49-F238E27FC236}">
                  <a16:creationId xmlns:a16="http://schemas.microsoft.com/office/drawing/2014/main" id="{CBFD16A9-FAF9-BD79-D065-6075D1EBD903}"/>
                </a:ext>
              </a:extLst>
            </p:cNvPr>
            <p:cNvSpPr/>
            <p:nvPr/>
          </p:nvSpPr>
          <p:spPr bwMode="gray">
            <a:xfrm>
              <a:off x="501649" y="1694712"/>
              <a:ext cx="4721833" cy="4123613"/>
            </a:xfrm>
            <a:prstGeom prst="rect">
              <a:avLst/>
            </a:prstGeom>
            <a:noFill/>
            <a:ln w="19050" algn="ctr">
              <a:solidFill>
                <a:schemeClr val="accent1"/>
              </a:solidFill>
              <a:miter lim="800000"/>
              <a:headEnd/>
              <a:tailEnd/>
            </a:ln>
          </p:spPr>
          <p:txBody>
            <a:bodyPr wrap="square" lIns="91440" tIns="88900" rIns="91440" bIns="88900" rtlCol="0" anchor="t"/>
            <a:lstStyle/>
            <a:p>
              <a:pPr marR="0" lvl="0" algn="l" defTabSz="914400" rtl="0" eaLnBrk="1" fontAlgn="base" latinLnBrk="0" hangingPunct="1">
                <a:spcBef>
                  <a:spcPts val="600"/>
                </a:spcBef>
                <a:spcAft>
                  <a:spcPts val="1200"/>
                </a:spcAft>
                <a:buClr>
                  <a:srgbClr val="D0D0CE"/>
                </a:buClr>
                <a:buSzPct val="100000"/>
                <a:tabLst/>
                <a:defRPr/>
              </a:pPr>
              <a:endParaRPr lang="en-GB" sz="1050" dirty="0">
                <a:solidFill>
                  <a:schemeClr val="bg1"/>
                </a:solidFill>
                <a:latin typeface="Posterama" panose="020B0504020200020000" pitchFamily="34" charset="0"/>
                <a:cs typeface="Posterama" panose="020B0504020200020000" pitchFamily="34" charset="0"/>
              </a:endParaRPr>
            </a:p>
          </p:txBody>
        </p:sp>
        <p:sp>
          <p:nvSpPr>
            <p:cNvPr id="5" name="Rectangle 4">
              <a:extLst>
                <a:ext uri="{FF2B5EF4-FFF2-40B4-BE49-F238E27FC236}">
                  <a16:creationId xmlns:a16="http://schemas.microsoft.com/office/drawing/2014/main" id="{B9C9E377-9CCC-02B8-F144-D0F52D5B241C}"/>
                </a:ext>
              </a:extLst>
            </p:cNvPr>
            <p:cNvSpPr/>
            <p:nvPr/>
          </p:nvSpPr>
          <p:spPr bwMode="gray">
            <a:xfrm>
              <a:off x="497593" y="1363473"/>
              <a:ext cx="4735249" cy="229207"/>
            </a:xfrm>
            <a:prstGeom prst="rect">
              <a:avLst/>
            </a:prstGeom>
            <a:solidFill>
              <a:schemeClr val="accent1"/>
            </a:solid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GB" sz="1200" b="1" i="0" u="none" strike="noStrike" kern="1200" cap="none" spc="0" normalizeH="0" baseline="0" noProof="0" dirty="0">
                  <a:ln>
                    <a:noFill/>
                  </a:ln>
                  <a:solidFill>
                    <a:schemeClr val="bg1"/>
                  </a:solidFill>
                  <a:effectLst/>
                  <a:uLnTx/>
                  <a:uFillTx/>
                  <a:latin typeface="Posterama" panose="020B0504020200020000" pitchFamily="34" charset="0"/>
                  <a:cs typeface="Posterama" panose="020B0504020200020000" pitchFamily="34" charset="0"/>
                </a:rPr>
                <a:t>UMAP Comparison</a:t>
              </a:r>
            </a:p>
          </p:txBody>
        </p:sp>
      </p:grpSp>
      <p:sp>
        <p:nvSpPr>
          <p:cNvPr id="8" name="Subtitle 2">
            <a:extLst>
              <a:ext uri="{FF2B5EF4-FFF2-40B4-BE49-F238E27FC236}">
                <a16:creationId xmlns:a16="http://schemas.microsoft.com/office/drawing/2014/main" id="{29D82284-9623-5776-3B20-58D75A4CAE8E}"/>
              </a:ext>
            </a:extLst>
          </p:cNvPr>
          <p:cNvSpPr txBox="1">
            <a:spLocks/>
          </p:cNvSpPr>
          <p:nvPr/>
        </p:nvSpPr>
        <p:spPr>
          <a:xfrm>
            <a:off x="954361" y="2408466"/>
            <a:ext cx="2970368" cy="3589158"/>
          </a:xfrm>
          <a:prstGeom prst="rect">
            <a:avLst/>
          </a:prstGeom>
        </p:spPr>
        <p:txBody>
          <a:bodyPr vert="horz" wrap="square" lIns="108745" tIns="54373" rIns="108745" bIns="54373"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UMAP plots show 2D embedding of cells clustered by three methods</a:t>
            </a:r>
          </a:p>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K-means: Poor separation; Alpha and Beta cells often overlap</a:t>
            </a:r>
          </a:p>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DEC: Better structure, but rare cell types still misclassified</a:t>
            </a:r>
          </a:p>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scDCC: Clear separation of all major and rare pancreatic cell types</a:t>
            </a:r>
          </a:p>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Clusters from scDCC align with known biological identities</a:t>
            </a:r>
          </a:p>
          <a:p>
            <a:pPr marL="194310" indent="-194310" algn="l">
              <a:lnSpc>
                <a:spcPct val="150000"/>
              </a:lnSpc>
              <a:buFont typeface="Arial" panose="020B0604020202020204" pitchFamily="34" charset="0"/>
              <a:buChar char="•"/>
            </a:pPr>
            <a:r>
              <a:rPr lang="en-GB" sz="1200" dirty="0">
                <a:solidFill>
                  <a:schemeClr val="bg1"/>
                </a:solidFill>
                <a:latin typeface="Posterama" panose="020B0504020200020000" pitchFamily="34" charset="0"/>
                <a:ea typeface="+mj-ea"/>
                <a:cs typeface="Posterama" panose="020B0504020200020000" pitchFamily="34" charset="0"/>
              </a:rPr>
              <a:t>Demonstrates the impact of domain knowledge in improving clustering</a:t>
            </a:r>
          </a:p>
        </p:txBody>
      </p:sp>
      <p:pic>
        <p:nvPicPr>
          <p:cNvPr id="20" name="Picture 19">
            <a:extLst>
              <a:ext uri="{FF2B5EF4-FFF2-40B4-BE49-F238E27FC236}">
                <a16:creationId xmlns:a16="http://schemas.microsoft.com/office/drawing/2014/main" id="{84BA928B-6E4F-5CFA-BB54-0F752F78D8C6}"/>
              </a:ext>
            </a:extLst>
          </p:cNvPr>
          <p:cNvPicPr>
            <a:picLocks noChangeAspect="1"/>
          </p:cNvPicPr>
          <p:nvPr/>
        </p:nvPicPr>
        <p:blipFill>
          <a:blip r:embed="rId2"/>
          <a:stretch>
            <a:fillRect/>
          </a:stretch>
        </p:blipFill>
        <p:spPr>
          <a:xfrm>
            <a:off x="4268059" y="1948068"/>
            <a:ext cx="7561215" cy="4337585"/>
          </a:xfrm>
          <a:prstGeom prst="rect">
            <a:avLst/>
          </a:prstGeom>
        </p:spPr>
      </p:pic>
    </p:spTree>
    <p:extLst>
      <p:ext uri="{BB962C8B-B14F-4D97-AF65-F5344CB8AC3E}">
        <p14:creationId xmlns:p14="http://schemas.microsoft.com/office/powerpoint/2010/main" val="351234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3" id="{B2A09113-D80A-4CEB-84AD-5F3C210546F5}" vid="{897E41CC-BF75-40EB-9A1D-4A51B13B2C3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B3C62-858A-4A01-AFEF-21E0BB8CE262}">
  <ds:schemaRefs>
    <ds:schemaRef ds:uri="http://schemas.microsoft.com/office/2006/metadata/properties"/>
    <ds:schemaRef ds:uri="http://purl.org/dc/dcmitype/"/>
    <ds:schemaRef ds:uri="http://schemas.openxmlformats.org/package/2006/metadata/core-properties"/>
    <ds:schemaRef ds:uri="http://purl.org/dc/terms/"/>
    <ds:schemaRef ds:uri="230e9df3-be65-4c73-a93b-d1236ebd677e"/>
    <ds:schemaRef ds:uri="http://www.w3.org/XML/1998/namespace"/>
    <ds:schemaRef ds:uri="http://schemas.microsoft.com/sharepoint/v3"/>
    <ds:schemaRef ds:uri="http://purl.org/dc/elements/1.1/"/>
    <ds:schemaRef ds:uri="http://schemas.microsoft.com/office/2006/documentManagement/types"/>
    <ds:schemaRef ds:uri="http://schemas.microsoft.com/office/infopath/2007/PartnerControl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CA8BF015-C9F0-46BD-A47D-086FC5BD5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1593</Words>
  <Application>Microsoft Macintosh PowerPoint</Application>
  <PresentationFormat>Widescreen</PresentationFormat>
  <Paragraphs>195</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等线</vt:lpstr>
      <vt:lpstr>Abadi</vt:lpstr>
      <vt:lpstr>Arial</vt:lpstr>
      <vt:lpstr>Calibri</vt:lpstr>
      <vt:lpstr>Posterama</vt:lpstr>
      <vt:lpstr>Posterama Text SemiBold</vt:lpstr>
      <vt:lpstr>Symbol</vt:lpstr>
      <vt:lpstr>Wingdings 2</vt:lpstr>
      <vt:lpstr>Custom</vt:lpstr>
      <vt:lpstr>Single Cell Clustering Analysis with Limited Domain Knowledge using scDCC</vt:lpstr>
      <vt:lpstr>Agenda </vt:lpstr>
      <vt:lpstr>Problem Motivation</vt:lpstr>
      <vt:lpstr>Key Datasets Applied</vt:lpstr>
      <vt:lpstr>Types of Clustering Methods Used</vt:lpstr>
      <vt:lpstr>scDCC – Overall Architecture</vt:lpstr>
      <vt:lpstr>Overall Experiment Workflow</vt:lpstr>
      <vt:lpstr>Performance Evaluation &amp; Analysis (1/2)</vt:lpstr>
      <vt:lpstr>Performance Evaluation &amp; Analysis (2/2)</vt:lpstr>
      <vt:lpstr>Lessons Learnt &amp; Future Applications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2025-08-28T01:09:43Z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